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05" r:id="rId2"/>
    <p:sldId id="281" r:id="rId3"/>
    <p:sldId id="302" r:id="rId4"/>
    <p:sldId id="306" r:id="rId5"/>
    <p:sldId id="284" r:id="rId6"/>
    <p:sldId id="336" r:id="rId7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Финансовое управление администрации УГО" initials="ФуаУ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46"/>
    <a:srgbClr val="0000FF"/>
    <a:srgbClr val="FF3300"/>
    <a:srgbClr val="FF0000"/>
    <a:srgbClr val="FFFF00"/>
    <a:srgbClr val="FF9900"/>
    <a:srgbClr val="FFFE02"/>
    <a:srgbClr val="0083E6"/>
    <a:srgbClr val="1FE144"/>
    <a:srgbClr val="C0CF33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59" autoAdjust="0"/>
  </p:normalViewPr>
  <p:slideViewPr>
    <p:cSldViewPr>
      <p:cViewPr>
        <p:scale>
          <a:sx n="70" d="100"/>
          <a:sy n="70" d="100"/>
        </p:scale>
        <p:origin x="-1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102"/>
      </p:cViewPr>
      <p:guideLst>
        <p:guide orient="horz" pos="3156"/>
        <p:guide pos="217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207d\Desktop\&#1044;&#1086;&#1082;&#1091;&#1084;&#1077;&#1085;&#1090;&#1099;%20&#1055;&#1080;&#1085;&#1095;&#1091;&#1082;\&#1086;&#1090;&#1095;&#1077;&#1090;&#1099;\2012\&#1044;&#1080;&#1072;&#1075;&#1088;&#1072;&#1084;&#1084;&#1072;%20-&#1057;&#1090;&#1088;&#1091;&#1082;&#1090;&#1091;&#1088;&#1072;%20&#1076;&#1086;&#1093;&#1086;&#1076;&#1086;&#1074;%202012%20&#1092;&#1072;&#1082;&#1090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215D\Documents\&#1041;&#1102;&#1076;&#1078;&#1077;&#1090;%202010\&#1044;&#1080;&#1072;&#1075;&#1088;&#1072;&#1084;&#1084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2.333661417322835E-2"/>
          <c:y val="3.91552951615649E-2"/>
          <c:w val="0.67352087999001264"/>
          <c:h val="0.96084466571551164"/>
        </c:manualLayout>
      </c:layout>
      <c:pie3DChart>
        <c:varyColors val="1"/>
        <c:ser>
          <c:idx val="0"/>
          <c:order val="0"/>
          <c:explosion val="22"/>
          <c:dLbls>
            <c:dLbl>
              <c:idx val="0"/>
              <c:layout>
                <c:manualLayout>
                  <c:x val="-2.6598241120706412E-2"/>
                  <c:y val="-6.6279863481228649E-2"/>
                </c:manualLayout>
              </c:layout>
              <c:tx>
                <c:rich>
                  <a:bodyPr/>
                  <a:lstStyle/>
                  <a:p>
                    <a:endParaRPr lang="ru-RU" sz="2000" b="0" baseline="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r>
                      <a:rPr lang="ru-RU" sz="2000" b="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НДФЛ </a:t>
                    </a:r>
                  </a:p>
                  <a:p>
                    <a:r>
                      <a:rPr lang="ru-RU" sz="2000" b="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32,4%</a:t>
                    </a:r>
                    <a:endParaRPr lang="ru-RU" sz="2000" b="0" baseline="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Val val="1"/>
              <c:showCatName val="1"/>
              <c:separator> </c:separator>
            </c:dLbl>
            <c:dLbl>
              <c:idx val="1"/>
              <c:layout>
                <c:manualLayout>
                  <c:x val="1.4771539289148919E-2"/>
                  <c:y val="-5.8106653050622348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0" baseline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Налог на имущество </a:t>
                    </a:r>
                    <a:r>
                      <a:rPr lang="ru-RU" sz="2000" b="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физ.лиц</a:t>
                    </a:r>
                  </a:p>
                  <a:p>
                    <a:r>
                      <a:rPr lang="ru-RU" sz="2000" b="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1,4%</a:t>
                    </a:r>
                    <a:endParaRPr lang="ru-RU" sz="2000" b="0" baseline="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Val val="1"/>
              <c:showCatName val="1"/>
              <c:separator> </c:separator>
            </c:dLbl>
            <c:dLbl>
              <c:idx val="2"/>
              <c:layout>
                <c:manualLayout>
                  <c:x val="0.11478707349081432"/>
                  <c:y val="-6.5866245392312034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Земельный </a:t>
                    </a:r>
                    <a:r>
                      <a:rPr lang="ru-RU" sz="2000" b="0" baseline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налог </a:t>
                    </a:r>
                    <a:endParaRPr lang="ru-RU" sz="2000" b="0" baseline="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r>
                      <a:rPr lang="ru-RU" sz="2000" b="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14,4%</a:t>
                    </a:r>
                    <a:endParaRPr lang="ru-RU" sz="2000" b="0" baseline="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Val val="1"/>
              <c:showCatName val="1"/>
              <c:separator> </c:separator>
            </c:dLbl>
            <c:dLbl>
              <c:idx val="3"/>
              <c:layout>
                <c:manualLayout>
                  <c:x val="6.3027230971128917E-2"/>
                  <c:y val="-7.775049445833529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0" baseline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Аренда </a:t>
                    </a:r>
                    <a:r>
                      <a:rPr lang="ru-RU" sz="2000" b="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техники</a:t>
                    </a:r>
                  </a:p>
                  <a:p>
                    <a:r>
                      <a:rPr lang="ru-RU" sz="2000" b="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1,2%</a:t>
                    </a:r>
                    <a:endParaRPr lang="ru-RU" sz="2000" b="0" baseline="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Val val="1"/>
              <c:showCatName val="1"/>
              <c:separator> </c:separator>
            </c:dLbl>
            <c:dLbl>
              <c:idx val="4"/>
              <c:layout>
                <c:manualLayout>
                  <c:x val="8.7707786526684262E-2"/>
                  <c:y val="4.3247627221952793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Акцизы</a:t>
                    </a:r>
                  </a:p>
                  <a:p>
                    <a:r>
                      <a:rPr lang="ru-RU" sz="2000" b="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10,6%</a:t>
                    </a:r>
                    <a:endParaRPr lang="ru-RU" sz="2000" b="0" baseline="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Val val="1"/>
              <c:showCatName val="1"/>
              <c:separator> </c:separator>
            </c:dLbl>
            <c:dLbl>
              <c:idx val="5"/>
              <c:layout>
                <c:manualLayout>
                  <c:x val="7.6231517935258383E-2"/>
                  <c:y val="0.15768299104792063"/>
                </c:manualLayout>
              </c:layout>
              <c:tx>
                <c:rich>
                  <a:bodyPr/>
                  <a:lstStyle/>
                  <a:p>
                    <a:r>
                      <a:rPr lang="ru-RU" sz="2000" b="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Штрафы</a:t>
                    </a:r>
                  </a:p>
                  <a:p>
                    <a:r>
                      <a:rPr lang="ru-RU" sz="2000" b="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2,0%</a:t>
                    </a:r>
                    <a:endParaRPr lang="ru-RU" sz="2000" b="0" baseline="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Val val="1"/>
              <c:showCatName val="1"/>
              <c:separator> </c:separator>
            </c:dLbl>
            <c:dLbl>
              <c:idx val="6"/>
              <c:layout>
                <c:manualLayout>
                  <c:x val="-0.11686177916750036"/>
                  <c:y val="9.3514373742121112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Прочие</a:t>
                    </a:r>
                  </a:p>
                  <a:p>
                    <a:r>
                      <a:rPr lang="ru-RU" sz="2000" b="0" baseline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2,9 </a:t>
                    </a:r>
                    <a:r>
                      <a:rPr lang="ru-RU" sz="2000" b="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%</a:t>
                    </a:r>
                    <a:endParaRPr lang="ru-RU" sz="2000" b="0" baseline="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Val val="1"/>
              <c:showCatName val="1"/>
              <c:separator> </c:separator>
            </c:dLbl>
            <c:dLbl>
              <c:idx val="7"/>
              <c:layout>
                <c:manualLayout>
                  <c:x val="0.12498140857392825"/>
                  <c:y val="-0.11224871772545029"/>
                </c:manualLayout>
              </c:layout>
              <c:tx>
                <c:rich>
                  <a:bodyPr/>
                  <a:lstStyle/>
                  <a:p>
                    <a:r>
                      <a:rPr lang="ru-RU" sz="2000" b="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Единый с/</a:t>
                    </a:r>
                    <a:r>
                      <a:rPr lang="ru-RU" sz="2000" b="0" baseline="0" dirty="0" err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хоз</a:t>
                    </a:r>
                    <a:r>
                      <a:rPr lang="ru-RU" sz="2000" b="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налог </a:t>
                    </a:r>
                  </a:p>
                  <a:p>
                    <a:r>
                      <a:rPr lang="ru-RU" sz="2000" b="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34,4%</a:t>
                    </a:r>
                    <a:endParaRPr lang="ru-RU" sz="2000" b="0" baseline="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Val val="1"/>
              <c:showCatName val="1"/>
              <c:separator> </c:separator>
            </c:dLbl>
            <c:dLbl>
              <c:idx val="8"/>
              <c:layout>
                <c:manualLayout>
                  <c:x val="3.336832895888014E-3"/>
                  <c:y val="-4.5568450863073512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Госпошлина</a:t>
                    </a:r>
                  </a:p>
                  <a:p>
                    <a:r>
                      <a:rPr lang="ru-RU" sz="2000" b="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0,7%</a:t>
                    </a:r>
                    <a:endParaRPr lang="ru-RU" sz="2000" b="0" baseline="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Val val="1"/>
              <c:showCatName val="1"/>
              <c:separator> </c:separator>
            </c:dLbl>
            <c:dLbl>
              <c:idx val="9"/>
              <c:layout>
                <c:manualLayout>
                  <c:x val="-5.6682313138910922E-2"/>
                  <c:y val="0.10826278967688945"/>
                </c:manualLayout>
              </c:layout>
              <c:dLblPos val="bestFit"/>
              <c:showVal val="1"/>
              <c:showCatName val="1"/>
              <c:separator> </c:separator>
            </c:dLbl>
            <c:dLbl>
              <c:idx val="10"/>
              <c:layout>
                <c:manualLayout>
                  <c:x val="6.2212849149599993E-2"/>
                  <c:y val="0.18525346447735286"/>
                </c:manualLayout>
              </c:layout>
              <c:dLblPos val="bestFit"/>
              <c:showVal val="1"/>
              <c:showCatName val="1"/>
              <c:separator> </c:separator>
            </c:dLbl>
            <c:dLbl>
              <c:idx val="11"/>
              <c:layout>
                <c:manualLayout>
                  <c:x val="2.1058310879217995E-3"/>
                  <c:y val="-2.5386579237322238E-2"/>
                </c:manualLayout>
              </c:layout>
              <c:dLblPos val="bestFit"/>
              <c:showVal val="1"/>
              <c:showCatName val="1"/>
              <c:separator> </c:separator>
            </c:dLbl>
            <c:showVal val="1"/>
            <c:showCatName val="1"/>
            <c:separator> </c:separator>
            <c:showLeaderLines val="1"/>
          </c:dLbls>
          <c:cat>
            <c:strRef>
              <c:f>'факт 2012  без штрафов, госпошл'!$B$3:$B$11</c:f>
              <c:strCache>
                <c:ptCount val="9"/>
                <c:pt idx="0">
                  <c:v>ЕНВД</c:v>
                </c:pt>
                <c:pt idx="1">
                  <c:v>Налог на имущество физ.лиц</c:v>
                </c:pt>
                <c:pt idx="2">
                  <c:v>Земельный налог</c:v>
                </c:pt>
                <c:pt idx="3">
                  <c:v>Аренда земли</c:v>
                </c:pt>
                <c:pt idx="4">
                  <c:v>Аренда имущества</c:v>
                </c:pt>
                <c:pt idx="5">
                  <c:v>Продажа имущества</c:v>
                </c:pt>
                <c:pt idx="6">
                  <c:v>Продажа земли</c:v>
                </c:pt>
                <c:pt idx="7">
                  <c:v>НДФЛ</c:v>
                </c:pt>
                <c:pt idx="8">
                  <c:v>Прочие</c:v>
                </c:pt>
              </c:strCache>
            </c:strRef>
          </c:cat>
          <c:val>
            <c:numRef>
              <c:f>'факт 2012  без штрафов, госпошл'!$D$3:$D$11</c:f>
              <c:numCache>
                <c:formatCode>0.0</c:formatCode>
                <c:ptCount val="9"/>
                <c:pt idx="0">
                  <c:v>11.340290990595163</c:v>
                </c:pt>
                <c:pt idx="1">
                  <c:v>1.8019971005460187</c:v>
                </c:pt>
                <c:pt idx="2">
                  <c:v>10.655783713894754</c:v>
                </c:pt>
                <c:pt idx="3">
                  <c:v>4.5652367468048896</c:v>
                </c:pt>
                <c:pt idx="4">
                  <c:v>1.6468627636945021</c:v>
                </c:pt>
                <c:pt idx="5">
                  <c:v>8.6661350355851248</c:v>
                </c:pt>
                <c:pt idx="6">
                  <c:v>2.6350094551620153</c:v>
                </c:pt>
                <c:pt idx="7">
                  <c:v>54.430522463026094</c:v>
                </c:pt>
                <c:pt idx="8">
                  <c:v>4.2581617306914374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5344666004852503E-2"/>
          <c:y val="0.11040268502402338"/>
          <c:w val="0.84370867394662263"/>
          <c:h val="0.82709740070033366"/>
        </c:manualLayout>
      </c:layout>
      <c:pie3DChart>
        <c:varyColors val="1"/>
        <c:ser>
          <c:idx val="0"/>
          <c:order val="0"/>
          <c:tx>
            <c:strRef>
              <c:f>'[Диаграмма.xlsx]Лист4  (2)'!$D$1</c:f>
              <c:strCache>
                <c:ptCount val="1"/>
                <c:pt idx="0">
                  <c:v>2010 год</c:v>
                </c:pt>
              </c:strCache>
            </c:strRef>
          </c:tx>
          <c:explosion val="25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99FF33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0066FF"/>
              </a:solidFill>
            </c:spPr>
          </c:dPt>
          <c:dPt>
            <c:idx val="4"/>
            <c:spPr>
              <a:solidFill>
                <a:srgbClr val="C00000"/>
              </a:solidFill>
            </c:spPr>
          </c:dPt>
          <c:dPt>
            <c:idx val="5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-0.17352462629600288"/>
                  <c:y val="5.283388651260979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Общегосударственные</a:t>
                    </a:r>
                    <a:r>
                      <a:rPr lang="ru-RU" baseline="0" dirty="0" smtClean="0"/>
                      <a:t> вопросы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24,8%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8.6716955284538294E-2"/>
                  <c:y val="-3.497719003444061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Культура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16,3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0.17711338525110162"/>
                  <c:y val="-0.1210716170425510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ЖКХ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56,6%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-0.10822151033397748"/>
                  <c:y val="6.042210587712477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Социальная политика</a:t>
                    </a:r>
                    <a:r>
                      <a:rPr lang="ru-RU"/>
                      <a:t>
</a:t>
                    </a:r>
                    <a:r>
                      <a:rPr lang="ru-RU" smtClean="0"/>
                      <a:t>0,4%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2.0496266543860778E-2"/>
                  <c:y val="2.5656871458726912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 экономика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1,5%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5"/>
              <c:layout>
                <c:manualLayout>
                  <c:x val="0.14532905842003219"/>
                  <c:y val="-1.257429730029996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Прочие
</a:t>
                    </a:r>
                    <a:r>
                      <a:rPr lang="ru-RU" dirty="0" smtClean="0"/>
                      <a:t>0,4%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6"/>
              <c:layout>
                <c:manualLayout>
                  <c:x val="-0.22534728613468771"/>
                  <c:y val="-7.3123616532530814E-2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-0.1482654440922192"/>
                  <c:y val="3.1865582246668335E-2"/>
                </c:manualLayout>
              </c:layout>
              <c:showCatName val="1"/>
              <c:showPercent val="1"/>
            </c:dLbl>
            <c:dLbl>
              <c:idx val="8"/>
              <c:layout>
                <c:manualLayout>
                  <c:x val="-0.1379273613525582"/>
                  <c:y val="7.0588445034787922E-2"/>
                </c:manualLayout>
              </c:layout>
              <c:showCatName val="1"/>
              <c:showPercent val="1"/>
            </c:dLbl>
            <c:dLbl>
              <c:idx val="9"/>
              <c:layout>
                <c:manualLayout>
                  <c:x val="-0.35762329355786066"/>
                  <c:y val="0.10088258198494418"/>
                </c:manualLayout>
              </c:layout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'[Диаграмма.xlsx]Лист4  (2)'!$C$2:$C$7</c:f>
              <c:strCache>
                <c:ptCount val="6"/>
                <c:pt idx="0">
                  <c:v>Администрация</c:v>
                </c:pt>
                <c:pt idx="1">
                  <c:v>Управление имущественных отношений</c:v>
                </c:pt>
                <c:pt idx="2">
                  <c:v>Управление образования</c:v>
                </c:pt>
                <c:pt idx="3">
                  <c:v>Управление по работе с территориями</c:v>
                </c:pt>
                <c:pt idx="4">
                  <c:v>Управление культуры</c:v>
                </c:pt>
                <c:pt idx="5">
                  <c:v>Прочие</c:v>
                </c:pt>
              </c:strCache>
            </c:strRef>
          </c:cat>
          <c:val>
            <c:numRef>
              <c:f>'[Диаграмма.xlsx]Лист4  (2)'!$D$2:$D$7</c:f>
              <c:numCache>
                <c:formatCode>General</c:formatCode>
                <c:ptCount val="6"/>
                <c:pt idx="0" formatCode="0.0">
                  <c:v>1165653.8</c:v>
                </c:pt>
                <c:pt idx="1">
                  <c:v>227174</c:v>
                </c:pt>
                <c:pt idx="2">
                  <c:v>1294242.2</c:v>
                </c:pt>
                <c:pt idx="3">
                  <c:v>27340.6</c:v>
                </c:pt>
                <c:pt idx="4">
                  <c:v>184829.4</c:v>
                </c:pt>
                <c:pt idx="5">
                  <c:v>34988.9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0CD1587E-A402-463B-A56C-0B9D99CD6406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46C5693F-A147-466F-916F-9DE85AD9CB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693F-A147-466F-916F-9DE85AD9CB9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Верхний колонтитул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atin typeface="Arial" pitchFamily="34" charset="0"/>
              </a:rPr>
              <a:t>Слайд № 1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F5723-6FAF-42D9-9511-E939C6B73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a._selivanov_600x400_p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45719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Администрация Подгорненского сельского поселения…</a:t>
            </a:r>
            <a:endParaRPr lang="ru-RU" sz="2400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846"/>
                </a:solidFill>
              </a:rPr>
              <a:t>Исполнение бюджета Подгорненского поселения за 2016 год</a:t>
            </a:r>
            <a:endParaRPr lang="ru-RU" dirty="0">
              <a:solidFill>
                <a:srgbClr val="00284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28992" cy="86409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Основные параметры исполнения бюджета </a:t>
            </a:r>
            <a:b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Подгорненского сельского поселения за 2016 год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424" y="0"/>
            <a:ext cx="755576" cy="47625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2</a:t>
            </a:r>
          </a:p>
          <a:p>
            <a:pPr>
              <a:defRPr/>
            </a:pP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528" y="980727"/>
          <a:ext cx="8568952" cy="5633327"/>
        </p:xfrm>
        <a:graphic>
          <a:graphicData uri="http://schemas.openxmlformats.org/drawingml/2006/table">
            <a:tbl>
              <a:tblPr/>
              <a:tblGrid>
                <a:gridCol w="2686875"/>
                <a:gridCol w="1726703"/>
                <a:gridCol w="2439853"/>
                <a:gridCol w="1715521"/>
              </a:tblGrid>
              <a:tr h="662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2016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2015  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Собственные доходы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1 736,3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2 708,6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156,0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9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в том числе: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- налоговые доходы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1647,8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2542,5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154,3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- неналоговые доходы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88,5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66,1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187,7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7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10380,0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14995,2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144,5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14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12105,6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500,1</a:t>
                      </a:r>
                      <a:endParaRPr lang="ru-RU" sz="2000" b="1" i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144,6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(-), </a:t>
                      </a:r>
                      <a:r>
                        <a:rPr kumimoji="0" lang="ru-RU" sz="2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(+)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+10,7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+203,7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7884368" y="476672"/>
            <a:ext cx="1117898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(млн.руб.)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72008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Поступления собственных доходов </a:t>
            </a:r>
            <a:b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2016 году </a:t>
            </a:r>
            <a:endParaRPr lang="ru-RU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884368" y="476672"/>
            <a:ext cx="1117898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(млн.руб.)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Номер слайда 5"/>
          <p:cNvSpPr txBox="1">
            <a:spLocks/>
          </p:cNvSpPr>
          <p:nvPr/>
        </p:nvSpPr>
        <p:spPr>
          <a:xfrm>
            <a:off x="8388424" y="0"/>
            <a:ext cx="755576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Слайд 3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528" y="980726"/>
          <a:ext cx="8568952" cy="5032472"/>
        </p:xfrm>
        <a:graphic>
          <a:graphicData uri="http://schemas.openxmlformats.org/drawingml/2006/table">
            <a:tbl>
              <a:tblPr/>
              <a:tblGrid>
                <a:gridCol w="4896544"/>
                <a:gridCol w="1296144"/>
                <a:gridCol w="1224136"/>
                <a:gridCol w="1152128"/>
              </a:tblGrid>
              <a:tr h="414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Источники доходов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2426,1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2542,5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1. Налог на доходы физических лиц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876,7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2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288,7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2. Налог на имущество физических лиц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3. Госпошлина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4. Единый сельскохозяйственный налог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903,0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931,7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5. Земельный налог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385,0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390,1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1. Аренда техники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2. Возмещение коммунальных расходов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13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3. Штрафы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5. Прочие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13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2 618,9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2 708,6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0" y="828675"/>
          <a:ext cx="9036496" cy="5840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115616" y="260648"/>
            <a:ext cx="69294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доходов бюджета</a:t>
            </a:r>
            <a:b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Подгорненского сельского поселения за 2016год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38100" cmpd="thickThin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5"/>
          <p:cNvSpPr txBox="1">
            <a:spLocks/>
          </p:cNvSpPr>
          <p:nvPr/>
        </p:nvSpPr>
        <p:spPr>
          <a:xfrm>
            <a:off x="8244408" y="116632"/>
            <a:ext cx="792088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Слайд 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07504" y="980728"/>
          <a:ext cx="892899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395536" y="116632"/>
            <a:ext cx="8229600" cy="7920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в разрезе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разделов в 2016 году</a:t>
            </a:r>
            <a:endParaRPr kumimoji="0" lang="ru-RU" sz="2400" b="1" i="0" u="none" strike="noStrike" kern="1200" cap="none" spc="0" normalizeH="0" noProof="0" dirty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 txBox="1">
            <a:spLocks/>
          </p:cNvSpPr>
          <p:nvPr/>
        </p:nvSpPr>
        <p:spPr>
          <a:xfrm>
            <a:off x="8100392" y="116632"/>
            <a:ext cx="899592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Слайд 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38100" cmpd="thickThin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0" y="188640"/>
            <a:ext cx="8928934" cy="476672"/>
          </a:xfrm>
          <a:prstGeom prst="rect">
            <a:avLst/>
          </a:prstGeom>
        </p:spPr>
        <p:txBody>
          <a:bodyPr wrap="none" rtlCol="0" anchor="t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Исполнение бюджета по отраслям в 2016 году</a:t>
            </a:r>
          </a:p>
          <a:p>
            <a:pPr algn="ctr"/>
            <a:endParaRPr lang="ru-RU" sz="1800" b="1" dirty="0">
              <a:solidFill>
                <a:srgbClr val="0066FF"/>
              </a:solidFill>
            </a:endParaRPr>
          </a:p>
        </p:txBody>
      </p:sp>
      <p:sp>
        <p:nvSpPr>
          <p:cNvPr id="5" name="Номер слайда 5"/>
          <p:cNvSpPr txBox="1">
            <a:spLocks/>
          </p:cNvSpPr>
          <p:nvPr/>
        </p:nvSpPr>
        <p:spPr>
          <a:xfrm>
            <a:off x="8244408" y="0"/>
            <a:ext cx="899592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Слайд 6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812360" y="332657"/>
            <a:ext cx="133164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(млн.руб.)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642918"/>
          <a:ext cx="8749637" cy="4346095"/>
        </p:xfrm>
        <a:graphic>
          <a:graphicData uri="http://schemas.openxmlformats.org/drawingml/2006/table">
            <a:tbl>
              <a:tblPr/>
              <a:tblGrid>
                <a:gridCol w="4558635"/>
                <a:gridCol w="1249948"/>
                <a:gridCol w="1470527"/>
                <a:gridCol w="1470527"/>
              </a:tblGrid>
              <a:tr h="4140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ru-RU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r>
                        <a:rPr lang="en-US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24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Испо</a:t>
                      </a:r>
                      <a:endParaRPr lang="ru-RU" sz="20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ru-RU" sz="20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лнение</a:t>
                      </a:r>
                      <a:endParaRPr lang="ru-RU" sz="20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20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%                           исполнения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Общегосударственные 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4361,7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4340,8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Национальная 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оборона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69,9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69,9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Национальная безопасность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Национальная 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экономика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370,2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260,1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Жилищно-коммунальное 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хозяйство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9917,4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9913,1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Культура 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 кинематография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2852,1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2851,5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Социальная 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политика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61,7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61,7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Итого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17636,1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17500,1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99,2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4293</TotalTime>
  <Words>325</Words>
  <Application>Microsoft Office PowerPoint</Application>
  <PresentationFormat>Экран (4:3)</PresentationFormat>
  <Paragraphs>168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Администрация Подгорненского сельского поселения…</vt:lpstr>
      <vt:lpstr>Основные параметры исполнения бюджета  Подгорненского сельского поселения за 2016 год</vt:lpstr>
      <vt:lpstr>Поступления собственных доходов  в 2016 году </vt:lpstr>
      <vt:lpstr>Слайд 4</vt:lpstr>
      <vt:lpstr>Слайд 5</vt:lpstr>
      <vt:lpstr>Слайд 6</vt:lpstr>
    </vt:vector>
  </TitlesOfParts>
  <Company>Финансовое управление администрации УГО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Администрация Подгорненского сельского поселения</dc:creator>
  <cp:lastModifiedBy>User</cp:lastModifiedBy>
  <cp:revision>573</cp:revision>
  <dcterms:created xsi:type="dcterms:W3CDTF">2011-04-10T22:26:27Z</dcterms:created>
  <dcterms:modified xsi:type="dcterms:W3CDTF">2017-05-30T08:02:49Z</dcterms:modified>
</cp:coreProperties>
</file>