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5" r:id="rId2"/>
    <p:sldId id="281" r:id="rId3"/>
    <p:sldId id="302" r:id="rId4"/>
    <p:sldId id="337" r:id="rId5"/>
    <p:sldId id="284" r:id="rId6"/>
    <p:sldId id="336" r:id="rId7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Финансовое управление администрации УГО" initials="ФуаУ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46"/>
    <a:srgbClr val="0000FF"/>
    <a:srgbClr val="FF3300"/>
    <a:srgbClr val="FF0000"/>
    <a:srgbClr val="FFFF00"/>
    <a:srgbClr val="FF9900"/>
    <a:srgbClr val="FFFE02"/>
    <a:srgbClr val="0083E6"/>
    <a:srgbClr val="1FE144"/>
    <a:srgbClr val="C0CF33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59" autoAdjust="0"/>
  </p:normalViewPr>
  <p:slideViewPr>
    <p:cSldViewPr>
      <p:cViewPr>
        <p:scale>
          <a:sx n="70" d="100"/>
          <a:sy n="7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215D\Documents\&#1041;&#1102;&#1076;&#1078;&#1077;&#1090;%202010\&#1044;&#1080;&#1072;&#1075;&#1088;&#1072;&#1084;&#1084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3.5752527461845082E-2"/>
          <c:y val="0"/>
          <c:w val="0.55992016622922169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4"/>
            <c:spPr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381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33,8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12,8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48,3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4"/>
              <c:layout>
                <c:manualLayout>
                  <c:x val="2.6298605035481669E-2"/>
                  <c:y val="5.68221613831133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Земельный налог</c:v>
                </c:pt>
                <c:pt idx="2">
                  <c:v>Единый с/х налог</c:v>
                </c:pt>
                <c:pt idx="3">
                  <c:v>Налог на имущество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33.799999999999997</c:v>
                </c:pt>
                <c:pt idx="1">
                  <c:v>12.8</c:v>
                </c:pt>
                <c:pt idx="2">
                  <c:v>48.3</c:v>
                </c:pt>
                <c:pt idx="3">
                  <c:v>4.9000000000000004</c:v>
                </c:pt>
                <c:pt idx="4">
                  <c:v>0.7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691892680081954"/>
          <c:y val="6.1549553100632828E-2"/>
          <c:w val="0.32382181393992859"/>
          <c:h val="0.87690067285128426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5344666004852503E-2"/>
          <c:y val="0.11040268502402339"/>
          <c:w val="0.84370867394662263"/>
          <c:h val="0.82709740070033366"/>
        </c:manualLayout>
      </c:layout>
      <c:pie3DChart>
        <c:varyColors val="1"/>
        <c:ser>
          <c:idx val="0"/>
          <c:order val="0"/>
          <c:tx>
            <c:strRef>
              <c:f>'[Диаграмма.xlsx]Лист4  (2)'!$D$1</c:f>
              <c:strCache>
                <c:ptCount val="1"/>
                <c:pt idx="0">
                  <c:v>2010 год</c:v>
                </c:pt>
              </c:strCache>
            </c:strRef>
          </c:tx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99FF33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66FF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0.17352462629600288"/>
                  <c:y val="5.28338865126098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15,2%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8.6716955284538294E-2"/>
                  <c:y val="-3.4977190034440615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Общегосударственные</a:t>
                    </a:r>
                    <a:r>
                      <a:rPr lang="ru-RU" baseline="0" smtClean="0"/>
                      <a:t> вопросы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45,6%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17995805125595363"/>
                  <c:y val="-0.1276854655038329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ЖКХ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45,6%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0.10395451132669847"/>
                  <c:y val="6.04221058771247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политика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0,2%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2.334093254871325E-2"/>
                  <c:y val="4.66580102210865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безопасность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0,3%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5"/>
              <c:layout>
                <c:manualLayout>
                  <c:x val="0.14532905842003221"/>
                  <c:y val="-1.257429730029993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
</a:t>
                    </a:r>
                    <a:r>
                      <a:rPr lang="ru-RU" dirty="0" smtClean="0"/>
                      <a:t>1,5%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6"/>
              <c:layout>
                <c:manualLayout>
                  <c:x val="-0.22534728613468802"/>
                  <c:y val="-7.3123616532530938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-0.14826544409222028"/>
                  <c:y val="3.1865582246668342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-0.1379273613525582"/>
                  <c:y val="7.0588445034787922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-0.35762329355786227"/>
                  <c:y val="0.10088258198494418"/>
                </c:manualLayout>
              </c:layout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'[Диаграмма.xlsx]Лист4  (2)'!$C$2:$C$7</c:f>
              <c:strCache>
                <c:ptCount val="6"/>
                <c:pt idx="0">
                  <c:v>Администрация</c:v>
                </c:pt>
                <c:pt idx="1">
                  <c:v>Управление имущественных отношений</c:v>
                </c:pt>
                <c:pt idx="2">
                  <c:v>Управление образования</c:v>
                </c:pt>
                <c:pt idx="3">
                  <c:v>Управление по работе с территориями</c:v>
                </c:pt>
                <c:pt idx="4">
                  <c:v>Управление культуры</c:v>
                </c:pt>
                <c:pt idx="5">
                  <c:v>Прочие</c:v>
                </c:pt>
              </c:strCache>
            </c:strRef>
          </c:cat>
          <c:val>
            <c:numRef>
              <c:f>'[Диаграмма.xlsx]Лист4  (2)'!$D$2:$D$7</c:f>
              <c:numCache>
                <c:formatCode>General</c:formatCode>
                <c:ptCount val="6"/>
                <c:pt idx="0" formatCode="0.0">
                  <c:v>1165653.8</c:v>
                </c:pt>
                <c:pt idx="1">
                  <c:v>227174</c:v>
                </c:pt>
                <c:pt idx="2">
                  <c:v>1294242.2</c:v>
                </c:pt>
                <c:pt idx="3">
                  <c:v>27340.6</c:v>
                </c:pt>
                <c:pt idx="4">
                  <c:v>184829.4</c:v>
                </c:pt>
                <c:pt idx="5">
                  <c:v>34988.9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CD1587E-A402-463B-A56C-0B9D99CD6406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6C5693F-A147-466F-916F-9DE85AD9C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693F-A147-466F-916F-9DE85AD9CB9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Верхний колонтитул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pitchFamily="34" charset="0"/>
              </a:rPr>
              <a:t>Слайд № 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F5723-6FAF-42D9-9511-E939C6B73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._selivanov_600x400_p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5719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Администрация Подгорненского сельского поселения…</a:t>
            </a:r>
            <a:endParaRPr lang="ru-RU" sz="240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846"/>
                </a:solidFill>
              </a:rPr>
              <a:t>Исполнение бюджета Подгорненского поселения за 2020 год</a:t>
            </a:r>
            <a:endParaRPr lang="ru-RU" dirty="0">
              <a:solidFill>
                <a:srgbClr val="00284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28992" cy="86409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параметры исполнения бюджета </a:t>
            </a:r>
            <a:b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Подгорненского сельского поселения за 2020 год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424" y="0"/>
            <a:ext cx="755576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2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980727"/>
          <a:ext cx="8568952" cy="5999087"/>
        </p:xfrm>
        <a:graphic>
          <a:graphicData uri="http://schemas.openxmlformats.org/drawingml/2006/table">
            <a:tbl>
              <a:tblPr/>
              <a:tblGrid>
                <a:gridCol w="2686875"/>
                <a:gridCol w="1726703"/>
                <a:gridCol w="2439853"/>
                <a:gridCol w="1715521"/>
              </a:tblGrid>
              <a:tr h="662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153,8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588,2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120,2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в том числе: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- налоговые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114,1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539,6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120,1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- неналоговые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39,7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48,6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122,4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31 694,1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31 573,2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99,6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4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378,9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139,0</a:t>
                      </a:r>
                      <a:endParaRPr lang="ru-RU" sz="2000" b="1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99,3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  <a:r>
                        <a:rPr kumimoji="0" lang="ru-RU" sz="2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-531,0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22,4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7884368" y="476672"/>
            <a:ext cx="111789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(млн.руб.)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72008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Поступления собственных доходов </a:t>
            </a:r>
            <a:b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 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84368" y="476672"/>
            <a:ext cx="111789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(млн.руб.)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8388424" y="0"/>
            <a:ext cx="755576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Слайд 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980726"/>
          <a:ext cx="8568952" cy="4346967"/>
        </p:xfrm>
        <a:graphic>
          <a:graphicData uri="http://schemas.openxmlformats.org/drawingml/2006/table">
            <a:tbl>
              <a:tblPr/>
              <a:tblGrid>
                <a:gridCol w="4896544"/>
                <a:gridCol w="1296144"/>
                <a:gridCol w="1224136"/>
                <a:gridCol w="1152128"/>
              </a:tblGrid>
              <a:tr h="414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доходов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2114,1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2539,6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1. Налог на доходы физических лиц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820,0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858,4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2. Налог на имущество физических лиц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181,9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3. Госпошлина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133,3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4. Единый сельскохозяйственный налог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826,1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1226,1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5. Земельный налог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396,0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325,6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1. Возмещение коммунальных расходов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1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2. Штрафы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3. Прочие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1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2153,8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2588,2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126242" cy="1677438"/>
          </a:xfrm>
        </p:spPr>
        <p:txBody>
          <a:bodyPr/>
          <a:lstStyle/>
          <a:p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доходов бюджета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Подгорненского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в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437951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808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504" y="980728"/>
          <a:ext cx="892899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95536" y="116632"/>
            <a:ext cx="8229600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в разрезе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разделов в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 txBox="1">
            <a:spLocks/>
          </p:cNvSpPr>
          <p:nvPr/>
        </p:nvSpPr>
        <p:spPr>
          <a:xfrm>
            <a:off x="8100392" y="116632"/>
            <a:ext cx="899592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Слайд 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38100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0" y="188640"/>
            <a:ext cx="8928934" cy="476672"/>
          </a:xfrm>
          <a:prstGeom prst="rect">
            <a:avLst/>
          </a:prstGeom>
        </p:spPr>
        <p:txBody>
          <a:bodyPr wrap="none" rtlCol="0" anchor="t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Исполнение бюджета по отраслям в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2020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году</a:t>
            </a:r>
          </a:p>
          <a:p>
            <a:pPr algn="ctr"/>
            <a:endParaRPr lang="ru-RU" sz="1800" b="1" dirty="0">
              <a:solidFill>
                <a:srgbClr val="0066FF"/>
              </a:solidFill>
            </a:endParaRPr>
          </a:p>
        </p:txBody>
      </p:sp>
      <p:sp>
        <p:nvSpPr>
          <p:cNvPr id="5" name="Номер слайда 5"/>
          <p:cNvSpPr txBox="1">
            <a:spLocks/>
          </p:cNvSpPr>
          <p:nvPr/>
        </p:nvSpPr>
        <p:spPr>
          <a:xfrm>
            <a:off x="8244408" y="0"/>
            <a:ext cx="899592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Слайд 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12360" y="332657"/>
            <a:ext cx="133164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(млн.руб.)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4363" y="857232"/>
          <a:ext cx="8749637" cy="5385306"/>
        </p:xfrm>
        <a:graphic>
          <a:graphicData uri="http://schemas.openxmlformats.org/drawingml/2006/table">
            <a:tbl>
              <a:tblPr/>
              <a:tblGrid>
                <a:gridCol w="4500594"/>
                <a:gridCol w="1307989"/>
                <a:gridCol w="1470527"/>
                <a:gridCol w="1470527"/>
              </a:tblGrid>
              <a:tr h="4140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en-US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4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</a:t>
                      </a:r>
                      <a:endParaRPr lang="ru-RU" sz="20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лнение</a:t>
                      </a:r>
                      <a:endParaRPr lang="ru-RU" sz="20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                           исполнения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5211,1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5170,7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Национальная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Жилищно-коммунальное хозяйство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15681,1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15552,0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Культура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кинематография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13167,0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13096,7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95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Социальная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06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061"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8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Итого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34378,9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34139,0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4731</TotalTime>
  <Words>290</Words>
  <Application>Microsoft Office PowerPoint</Application>
  <PresentationFormat>Экран (4:3)</PresentationFormat>
  <Paragraphs>147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Администрация Подгорненского сельского поселения…</vt:lpstr>
      <vt:lpstr>Основные параметры исполнения бюджета  Подгорненского сельского поселения за 2020 год</vt:lpstr>
      <vt:lpstr>Поступления собственных доходов  в 2020 году </vt:lpstr>
      <vt:lpstr>Структура налоговых доходов бюджета Подгорненского сельского поселения в 2020 году </vt:lpstr>
      <vt:lpstr>Слайд 5</vt:lpstr>
      <vt:lpstr>Слайд 6</vt:lpstr>
    </vt:vector>
  </TitlesOfParts>
  <Company>Финансовое управление администрации УГО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Администрация Подгорненского сельского поселения</dc:creator>
  <cp:lastModifiedBy>User</cp:lastModifiedBy>
  <cp:revision>627</cp:revision>
  <dcterms:created xsi:type="dcterms:W3CDTF">2011-04-10T22:26:27Z</dcterms:created>
  <dcterms:modified xsi:type="dcterms:W3CDTF">2021-04-19T08:49:18Z</dcterms:modified>
</cp:coreProperties>
</file>