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096" autoAdjust="0"/>
    <p:restoredTop sz="94660"/>
  </p:normalViewPr>
  <p:slideViewPr>
    <p:cSldViewPr>
      <p:cViewPr>
        <p:scale>
          <a:sx n="80" d="100"/>
          <a:sy n="80" d="100"/>
        </p:scale>
        <p:origin x="4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1.8582555652765738E-2"/>
                  <c:y val="6.80462920266915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Налог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57.7</c:v>
                </c:pt>
                <c:pt idx="1">
                  <c:v>22.2</c:v>
                </c:pt>
                <c:pt idx="2">
                  <c:v>15.1</c:v>
                </c:pt>
                <c:pt idx="3">
                  <c:v>3.5</c:v>
                </c:pt>
                <c:pt idx="4">
                  <c:v>1.5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9189268008181"/>
          <c:y val="6.1549553100632946E-2"/>
          <c:w val="0.32382181393992643"/>
          <c:h val="0.8769006728512824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10,9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5.6</c:v>
                </c:pt>
                <c:pt idx="1">
                  <c:v>7.5</c:v>
                </c:pt>
                <c:pt idx="2">
                  <c:v>5.0999999999999996</c:v>
                </c:pt>
                <c:pt idx="3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80742272"/>
        <c:axId val="80743808"/>
        <c:axId val="0"/>
      </c:bar3DChart>
      <c:catAx>
        <c:axId val="80742272"/>
        <c:scaling>
          <c:orientation val="minMax"/>
        </c:scaling>
        <c:axPos val="b"/>
        <c:numFmt formatCode="General" sourceLinked="1"/>
        <c:tickLblPos val="nextTo"/>
        <c:crossAx val="80743808"/>
        <c:crosses val="autoZero"/>
        <c:auto val="1"/>
        <c:lblAlgn val="ctr"/>
        <c:lblOffset val="100"/>
      </c:catAx>
      <c:valAx>
        <c:axId val="80743808"/>
        <c:scaling>
          <c:orientation val="minMax"/>
          <c:max val="11"/>
          <c:min val="0"/>
        </c:scaling>
        <c:axPos val="l"/>
        <c:majorGridlines/>
        <c:numFmt formatCode="General" sourceLinked="1"/>
        <c:tickLblPos val="nextTo"/>
        <c:crossAx val="80742272"/>
        <c:crosses val="autoZero"/>
        <c:crossBetween val="between"/>
        <c:majorUnit val="1"/>
        <c:minorUnit val="4.0000000000000022E-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95FAA-2CAC-4B25-B6CE-1CECA9387E55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1" y="1484784"/>
            <a:ext cx="8280919" cy="281939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Подгорненского сельского поселения Ремонтненского района за 2015 год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Администрация Подгорненского сельского поселения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0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8641627"/>
              </p:ext>
            </p:extLst>
          </p:nvPr>
        </p:nvGraphicFramePr>
        <p:xfrm>
          <a:off x="611560" y="1988840"/>
          <a:ext cx="8229600" cy="4318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46287"/>
                <a:gridCol w="2068513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год-план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2015год-факт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14889,3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12116,3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1760,2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1736,3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13129,1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10380,0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14900,4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12105,6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29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20516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параметры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бюджета Подгорненского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 Ремонтненского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района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2015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endParaRPr lang="ru-RU" sz="2400" b="1" dirty="0" smtClean="0">
              <a:ln w="11430"/>
              <a:gradFill>
                <a:gsLst>
                  <a:gs pos="0">
                    <a:srgbClr val="9C5252">
                      <a:tint val="70000"/>
                      <a:satMod val="245000"/>
                    </a:srgbClr>
                  </a:gs>
                  <a:gs pos="75000">
                    <a:srgbClr val="9C5252">
                      <a:tint val="90000"/>
                      <a:shade val="60000"/>
                      <a:satMod val="240000"/>
                    </a:srgbClr>
                  </a:gs>
                  <a:gs pos="100000">
                    <a:srgbClr val="9C5252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0799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12590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14889,3-исп.12116,3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1125904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14900,4  исп.12105,6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2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803,6-исп.816,3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80928"/>
            <a:ext cx="288032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Единый с/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налог 146,1-исп.146,1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84984"/>
            <a:ext cx="2880320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Налог на имущество физических лиц- 25,0-исп.25,0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8904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 налог 427,3-исп.428,9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5805264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Финансовая помощь от других бюджетов 8420,1-исп.5671,0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7" y="5301208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Прочие доходы 83,4-исп.79,1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97152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62,9-исп.9,4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429309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Государст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пошлина 19,4-исп.19,4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0627" y="2280563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3944,3-исп.3913,4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70627" y="2780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65,9-исп.65,9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0627" y="5816044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Физ. культура и спорт 0,0-исп.0,0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70627" y="4801829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2394,9-исп.2388,3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70627" y="5301208"/>
            <a:ext cx="2858718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Социал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политика 48,2-исп.40,4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70627" y="3789040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Дорожный фонд 7708,5-исп.4959,3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0627" y="328498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правоохран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деятельность 1,4-исп.1,3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0627" y="4296172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737,2 исп.736,9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1160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506" y="271503"/>
            <a:ext cx="813998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Подгорненского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2015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0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764704"/>
          </a:xfrm>
        </p:spPr>
        <p:txBody>
          <a:bodyPr/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4379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9833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754" y="1516337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624"/>
            <a:ext cx="885698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70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учреждений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социальной поддержки отдельных категорий граждан -40,4 тыс.рублей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736,9тыс.рублей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Дорожный фонд 4959,3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культуры: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МКУК  «Подгорненский сельский дом культуры»-2011,6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МКУК 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Подгорненская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поселенческая библиотека»-376,7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13176"/>
            <a:ext cx="4248472" cy="17281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-возмещение на воду-611,1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-ТО и оплата электроэнергии уличного освещения-101,8;-оплата дезинсекции-7,5 тыс.руб.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861048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на содержание и ремонт автомобильных дорог-112,1тыс.руб., строит. автодороги.-4774,0тыс.руб.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государственной пенсии за выслугу лет муниципальным служащим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Расходы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2015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7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аппарата управления 3913,4 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гражданская оборона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1,4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65,9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24" y="5733256"/>
            <a:ext cx="3346500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 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-7 муниципальных служащих;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 технический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 обслуживающий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-другие общегосударственные вопросы-87,4тыс.рублей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-мероприятия по обучению на курсах гражданской обороны;-1,3тыс.руб.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7985" y="5733256"/>
            <a:ext cx="4608511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призов на спортивные мероприятия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57215" y="5949280"/>
            <a:ext cx="720080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01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447</TotalTime>
  <Words>357</Words>
  <Application>Microsoft Office PowerPoint</Application>
  <PresentationFormat>Экран (4:3)</PresentationFormat>
  <Paragraphs>89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Бюджет Подгорненского сельского поселения Ремонтненского района за 2015 год</vt:lpstr>
      <vt:lpstr>Слайд 2</vt:lpstr>
      <vt:lpstr>Слайд 3</vt:lpstr>
      <vt:lpstr>Структура налоговых доходов бюджета Подгорненского сельского поселения в 2015 году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Подгорненского сельского поселения Ремонтненского района за 2014 год</dc:title>
  <dc:creator>Сергей</dc:creator>
  <cp:lastModifiedBy>User</cp:lastModifiedBy>
  <cp:revision>50</cp:revision>
  <dcterms:created xsi:type="dcterms:W3CDTF">2014-05-11T13:45:39Z</dcterms:created>
  <dcterms:modified xsi:type="dcterms:W3CDTF">2016-08-01T07:36:53Z</dcterms:modified>
</cp:coreProperties>
</file>