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5" r:id="rId2"/>
    <p:sldId id="281" r:id="rId3"/>
    <p:sldId id="302" r:id="rId4"/>
    <p:sldId id="337" r:id="rId5"/>
    <p:sldId id="284" r:id="rId6"/>
    <p:sldId id="336" r:id="rId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нансовое управление администрации УГО" initials="ФуаУ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6"/>
    <a:srgbClr val="0000FF"/>
    <a:srgbClr val="FF3300"/>
    <a:srgbClr val="FF0000"/>
    <a:srgbClr val="FFFF00"/>
    <a:srgbClr val="FF9900"/>
    <a:srgbClr val="FFFE02"/>
    <a:srgbClr val="0083E6"/>
    <a:srgbClr val="1FE144"/>
    <a:srgbClr val="C0CF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>
        <p:scale>
          <a:sx n="70" d="100"/>
          <a:sy n="70" d="100"/>
        </p:scale>
        <p:origin x="-11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15D\Documents\&#1041;&#1102;&#1076;&#1078;&#1077;&#1090;%202010\&#1044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3.5752527461845082E-2"/>
          <c:y val="0"/>
          <c:w val="0.55992016622922169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4"/>
            <c:spPr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381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59,4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2.6298605035481669E-2"/>
                  <c:y val="5.68221613831133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с/х налог</c:v>
                </c:pt>
                <c:pt idx="3">
                  <c:v>Налог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24.3</c:v>
                </c:pt>
                <c:pt idx="1">
                  <c:v>13.5</c:v>
                </c:pt>
                <c:pt idx="2">
                  <c:v>59.4</c:v>
                </c:pt>
                <c:pt idx="3">
                  <c:v>2.5</c:v>
                </c:pt>
                <c:pt idx="4">
                  <c:v>0.3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69189268008191"/>
          <c:y val="6.1549553100632863E-2"/>
          <c:w val="0.32382181393992793"/>
          <c:h val="0.8769006728512838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5344666004852503E-2"/>
          <c:y val="0.11040268502402339"/>
          <c:w val="0.84370867394662263"/>
          <c:h val="0.82709740070033366"/>
        </c:manualLayout>
      </c:layout>
      <c:pie3DChart>
        <c:varyColors val="1"/>
        <c:ser>
          <c:idx val="0"/>
          <c:order val="0"/>
          <c:tx>
            <c:strRef>
              <c:f>'[Диаграмма.xlsx]Лист4  (2)'!$D$1</c:f>
              <c:strCache>
                <c:ptCount val="1"/>
                <c:pt idx="0">
                  <c:v>2010 год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99FF33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66FF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0.17352462629600288"/>
                  <c:y val="5.28338865126098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</a:t>
                    </a:r>
                    <a:r>
                      <a:rPr lang="ru-RU" baseline="0" dirty="0" smtClean="0"/>
                      <a:t>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49,4%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6716955284538294E-2"/>
                  <c:y val="-3.49771900344406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11,8%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7711338525110207"/>
                  <c:y val="-0.121071617042551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36,7%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0822151033397769"/>
                  <c:y val="6.0422105877124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политика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2.0496266543860806E-2"/>
                  <c:y val="2.5656871458727031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экономика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0,8%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0.14532905842003221"/>
                  <c:y val="-1.257429730029993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
</a:t>
                    </a:r>
                    <a:r>
                      <a:rPr lang="ru-RU" dirty="0" smtClean="0"/>
                      <a:t>0,7%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0.22534728613468788"/>
                  <c:y val="-7.3123616532530883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0.14826544409221995"/>
                  <c:y val="3.1865582246668342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0.1379273613525582"/>
                  <c:y val="7.0588445034787922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0.35762329355786188"/>
                  <c:y val="0.10088258198494418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'[Диаграмма.xlsx]Лист4  (2)'!$C$2:$C$7</c:f>
              <c:strCache>
                <c:ptCount val="6"/>
                <c:pt idx="0">
                  <c:v>Администрация</c:v>
                </c:pt>
                <c:pt idx="1">
                  <c:v>Управление имущественных отношений</c:v>
                </c:pt>
                <c:pt idx="2">
                  <c:v>Управление образования</c:v>
                </c:pt>
                <c:pt idx="3">
                  <c:v>Управление по работе с территориями</c:v>
                </c:pt>
                <c:pt idx="4">
                  <c:v>Управление культуры</c:v>
                </c:pt>
                <c:pt idx="5">
                  <c:v>Прочие</c:v>
                </c:pt>
              </c:strCache>
            </c:strRef>
          </c:cat>
          <c:val>
            <c:numRef>
              <c:f>'[Диаграмма.xlsx]Лист4  (2)'!$D$2:$D$7</c:f>
              <c:numCache>
                <c:formatCode>General</c:formatCode>
                <c:ptCount val="6"/>
                <c:pt idx="0" formatCode="0.0">
                  <c:v>1165653.8</c:v>
                </c:pt>
                <c:pt idx="1">
                  <c:v>227174</c:v>
                </c:pt>
                <c:pt idx="2">
                  <c:v>1294242.2</c:v>
                </c:pt>
                <c:pt idx="3">
                  <c:v>27340.6</c:v>
                </c:pt>
                <c:pt idx="4">
                  <c:v>184829.4</c:v>
                </c:pt>
                <c:pt idx="5">
                  <c:v>34988.9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CD1587E-A402-463B-A56C-0B9D99CD6406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6C5693F-A147-466F-916F-9DE85AD9C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693F-A147-466F-916F-9DE85AD9CB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pitchFamily="34" charset="0"/>
              </a:rPr>
              <a:t>Слайд №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5723-6FAF-42D9-9511-E939C6B73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._selivanov_600x400_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571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Администрация Подгорненского сельского поселения…</a:t>
            </a:r>
            <a:endParaRPr lang="ru-RU" sz="2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846"/>
                </a:solidFill>
              </a:rPr>
              <a:t>Исполнение бюджета Подгорненского поселения за 2018 год</a:t>
            </a:r>
            <a:endParaRPr lang="ru-RU" dirty="0">
              <a:solidFill>
                <a:srgbClr val="0028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8992" cy="8640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параметры исполнения бюджета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Подгорненского сельского поселения за 2018 год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424" y="0"/>
            <a:ext cx="755576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2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980727"/>
          <a:ext cx="8568952" cy="5633327"/>
        </p:xfrm>
        <a:graphic>
          <a:graphicData uri="http://schemas.openxmlformats.org/drawingml/2006/table">
            <a:tbl>
              <a:tblPr/>
              <a:tblGrid>
                <a:gridCol w="2686875"/>
                <a:gridCol w="1726703"/>
                <a:gridCol w="2439853"/>
                <a:gridCol w="1715521"/>
              </a:tblGrid>
              <a:tr h="662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2018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2017 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110,3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882,9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 том числе: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034,7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754,7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172,9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неналоговые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75,6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7483,4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5 942,5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4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10281,0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7 960,7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kumimoji="0" lang="ru-RU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+312,7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-135,3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собственных доходов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году 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388424" y="0"/>
            <a:ext cx="755576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980726"/>
          <a:ext cx="8568952" cy="4346967"/>
        </p:xfrm>
        <a:graphic>
          <a:graphicData uri="http://schemas.openxmlformats.org/drawingml/2006/table">
            <a:tbl>
              <a:tblPr/>
              <a:tblGrid>
                <a:gridCol w="4896544"/>
                <a:gridCol w="1296144"/>
                <a:gridCol w="1224136"/>
                <a:gridCol w="1152128"/>
              </a:tblGrid>
              <a:tr h="414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доходов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2961,4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3011,3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Налог на доходы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731,0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Налог на имущество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Госпошлина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4. Единый сельскохозяйственный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1787,8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1787,8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5. Земельный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коммунальных расходов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3 057,0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3110,3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26242" cy="1677438"/>
          </a:xfrm>
        </p:spPr>
        <p:txBody>
          <a:bodyPr/>
          <a:lstStyle/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Подгорненского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37951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80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980728"/>
          <a:ext cx="89289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16632"/>
            <a:ext cx="8229600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в разрезе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разделов в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100392" y="116632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38100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0" y="188640"/>
            <a:ext cx="8928934" cy="476672"/>
          </a:xfrm>
          <a:prstGeom prst="rect">
            <a:avLst/>
          </a:prstGeom>
        </p:spPr>
        <p:txBody>
          <a:bodyPr wrap="none" rtlCol="0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Исполнение бюджета по отраслям в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2018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году</a:t>
            </a:r>
          </a:p>
          <a:p>
            <a:pPr algn="ctr"/>
            <a:endParaRPr lang="ru-RU" sz="1800" b="1" dirty="0">
              <a:solidFill>
                <a:srgbClr val="0066FF"/>
              </a:solidFill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12360" y="332657"/>
            <a:ext cx="13316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4363" y="857232"/>
          <a:ext cx="8749637" cy="4234124"/>
        </p:xfrm>
        <a:graphic>
          <a:graphicData uri="http://schemas.openxmlformats.org/drawingml/2006/table">
            <a:tbl>
              <a:tblPr/>
              <a:tblGrid>
                <a:gridCol w="4500594"/>
                <a:gridCol w="1307989"/>
                <a:gridCol w="1470527"/>
                <a:gridCol w="1470527"/>
              </a:tblGrid>
              <a:tr h="4140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en-US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лнение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                          исполнения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5092,8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5070,5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экономика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хозяйство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1363,2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1216,2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Культура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кинематография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3950,9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3768,6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5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8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Итого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10632,7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10281,0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4421</TotalTime>
  <Words>285</Words>
  <Application>Microsoft Office PowerPoint</Application>
  <PresentationFormat>Экран (4:3)</PresentationFormat>
  <Paragraphs>141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Администрация Подгорненского сельского поселения…</vt:lpstr>
      <vt:lpstr>Основные параметры исполнения бюджета  Подгорненского сельского поселения за 2018 год</vt:lpstr>
      <vt:lpstr>Поступления собственных доходов  в 2018 году </vt:lpstr>
      <vt:lpstr>Структура налоговых доходов бюджета Подгорненского сельского поселения в 2018 году </vt:lpstr>
      <vt:lpstr>Слайд 5</vt:lpstr>
      <vt:lpstr>Слайд 6</vt:lpstr>
    </vt:vector>
  </TitlesOfParts>
  <Company>Финансовое управление администрации УГО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Администрация Подгорненского сельского поселения</dc:creator>
  <cp:lastModifiedBy>User</cp:lastModifiedBy>
  <cp:revision>593</cp:revision>
  <dcterms:created xsi:type="dcterms:W3CDTF">2011-04-10T22:26:27Z</dcterms:created>
  <dcterms:modified xsi:type="dcterms:W3CDTF">2019-05-14T07:20:20Z</dcterms:modified>
</cp:coreProperties>
</file>