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6"/>
  </p:notesMasterIdLst>
  <p:sldIdLst>
    <p:sldId id="256" r:id="rId2"/>
    <p:sldId id="271" r:id="rId3"/>
    <p:sldId id="263" r:id="rId4"/>
    <p:sldId id="258" r:id="rId5"/>
    <p:sldId id="274" r:id="rId6"/>
    <p:sldId id="273" r:id="rId7"/>
    <p:sldId id="267" r:id="rId8"/>
    <p:sldId id="265" r:id="rId9"/>
    <p:sldId id="266" r:id="rId10"/>
    <p:sldId id="275" r:id="rId11"/>
    <p:sldId id="276" r:id="rId12"/>
    <p:sldId id="277" r:id="rId13"/>
    <p:sldId id="278" r:id="rId14"/>
    <p:sldId id="261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Заёмщики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3-4CAF-A220-8E7B4D44B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3-4CAF-A220-8E7B4D44B7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43-4CAF-A220-8E7B4D44B7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43-4CAF-A220-8E7B4D44B7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43-4CAF-A220-8E7B4D44B7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43-4CAF-A220-8E7B4D44B7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43-4CAF-A220-8E7B4D44B78D}"/>
              </c:ext>
            </c:extLst>
          </c:dPt>
          <c:dLbls>
            <c:dLbl>
              <c:idx val="6"/>
              <c:layout>
                <c:manualLayout>
                  <c:x val="1.3682404485431539E-2"/>
                  <c:y val="-4.01894885090583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A43-4CAF-A220-8E7B4D44B78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Машиностроение</c:v>
                </c:pt>
                <c:pt idx="1">
                  <c:v>Металлургия </c:v>
                </c:pt>
                <c:pt idx="2">
                  <c:v>Легкая промышленность</c:v>
                </c:pt>
                <c:pt idx="3">
                  <c:v>Химическое производство</c:v>
                </c:pt>
                <c:pt idx="4">
                  <c:v>Прочие производства</c:v>
                </c:pt>
                <c:pt idx="5">
                  <c:v>Полиграфия</c:v>
                </c:pt>
                <c:pt idx="6">
                  <c:v>Приборостроение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43-4CAF-A220-8E7B4D44B7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61193652326759"/>
          <c:y val="0.56698123123123123"/>
          <c:w val="0.84229193072077191"/>
          <c:h val="0.30906981981981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654A2-4903-4A73-A28B-494CA4E28A9F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C78A-585F-491B-9EBB-51D42B5FE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3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7C78A-585F-491B-9EBB-51D42B5FEF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8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1C7E2-9D8B-4B4D-AD5C-365C9D4A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0B3C84-373B-4B0F-81B8-6E7CA3824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F30F9B-D29D-4ACF-87F7-1ABEC975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0AE73-0B8D-4522-8D9E-78226007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9AD190-FBC6-4A66-B584-DBF2329F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795B1-0E35-4B1A-964C-CB8F6DF3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5B180B-953F-45A2-AC55-C5242D686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3000A6-5856-4125-801A-C2F2B188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906F7E-52A1-4364-804C-0E93D895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C839B8-71C4-4846-AC53-8977CB6E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67F364-106F-4C85-A6F0-9C598036A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1DE7DB-26A8-4EC5-8DBF-7733BFBD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959656-5971-4396-A94D-876C26D8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9184C-4874-4C6A-9CE7-E741E5D8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9F1858-ED9D-478A-877C-809387ED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E057B-9998-4B26-BDB5-47A6328F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C58BD1-7F22-4089-B182-B63D08940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CFAD9B-E5D8-4F6D-87DD-2CFF6BE2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580AB3-7E9D-4FDA-8646-48B209D1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49E0FB-4A45-4313-A87A-C0E2B97E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817B00-3F7B-4C0F-BCFD-49E83589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AC4416-3E44-46FF-A3A5-80006A464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947C00-078E-4372-8438-DBA10298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5B2A6-1086-4CE4-811F-E023531A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58732D-DB55-41BA-AE4D-C02A6AB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5C8803-CF9A-4769-97A2-D8075254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DE7070-F374-4A87-99FC-B5C03216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16F262-B478-4BDE-AA5E-1B90322A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2B456-A59C-415E-83B3-07CFB04F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B86E5C-E302-4B88-840A-0571F1C8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D74507-05D6-46E0-B750-B4D8ECFA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FF924-D6FC-455A-8F7D-9506036E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3E769C-8356-4278-AC42-B4B3F6FF6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3110F9-55DE-4CA6-9680-207664CB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48DBB28-9EE2-49E8-AA21-389843701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8C6001-D19F-4ED5-BA4E-921AB5B7A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DAEA9E-8F5A-4299-8C1D-BF9F89EF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94273C-107F-43F5-BF6F-C3D1232B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C1F772-38DC-4F4F-90C8-391899B0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4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258FF-4FF3-41D1-9315-CE2222F1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CCFA00-301D-48B6-85BA-E548B87D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E910B0-45F1-4C84-8DA0-2FCB34F2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B6DA0F-466A-4F1D-A661-6721A72B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3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4A4E53-BADD-4B1D-9BAC-15143BA5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906944-9C32-4ADF-85BA-05FF6B6B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C2D615-47EC-4296-8715-3D3A40C4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C1439-3E33-4A67-844C-3142AB24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567FC1-17EF-4EA3-9AC1-5E2D505B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E08CC0-7357-4B5B-8A97-AD6803C6A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4EABE1-E360-428B-BB08-D04AA420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EC6F91-91C8-4C88-821F-966F51C6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F4AD30-4853-4DCF-A265-FB88D36D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5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D537A-39BD-4901-9DE9-1BEB87DE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992CB1-8B31-40E4-96D1-720FF4204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CCC357-CCA4-41D1-A2B1-A5CF8427F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3E539B-04A1-431C-81C6-8BD60744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88CCCC-8B40-4B75-A7B7-E9B9B388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9300A9-3FCE-4846-A89B-10C17308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EC74B-050B-4AAC-8B50-BC6E014C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7364D-2FF7-407D-AE2C-92A33A43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EA494-9568-43F0-9998-E2B96A1C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88D6-517E-4CB8-B370-A74C481E6E68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C9F4A9-D200-460F-A01B-721C559DB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F590D-5ABA-48F0-89DD-AD3EF761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CFA7-7373-4117-A35B-B8C416517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donland.ru/activity/131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gisp.gov.ru/gisplk/" TargetMode="External"/><Relationship Id="rId7" Type="http://schemas.openxmlformats.org/officeDocument/2006/relationships/hyperlink" Target="http://www.rrapp.ru/" TargetMode="External"/><Relationship Id="rId2" Type="http://schemas.openxmlformats.org/officeDocument/2006/relationships/hyperlink" Target="https://minpromtor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frp61" TargetMode="External"/><Relationship Id="rId5" Type="http://schemas.openxmlformats.org/officeDocument/2006/relationships/hyperlink" Target="https://frp61.ru/" TargetMode="External"/><Relationship Id="rId4" Type="http://schemas.openxmlformats.org/officeDocument/2006/relationships/hyperlink" Target="https://www.donland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info@frp61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rp61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4EE62-DDAF-4206-B0D1-1FC1F65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20021"/>
            <a:ext cx="9431045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Механизмы льготного финансирования развития промышленных производств в Ростовской области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B99E8E-3CA1-4227-9F54-D3C8B2F79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4706480"/>
            <a:ext cx="6987645" cy="138853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Директор РФРП РО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Калинина Ольга Александровна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Ростов-на-Дону,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1.04.2022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5102C4-719F-4A90-B292-390F5A763A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77" y="329598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A675-AC6C-4D10-B9FB-F606D23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2" y="110870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Федеральные программы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528B6-B837-4961-A27A-1200EC384CD5}"/>
              </a:ext>
            </a:extLst>
          </p:cNvPr>
          <p:cNvSpPr/>
          <p:nvPr/>
        </p:nvSpPr>
        <p:spPr>
          <a:xfrm>
            <a:off x="1323843" y="2292672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58D1-A0D5-4E94-9A6A-5CA1A1AE882A}"/>
              </a:ext>
            </a:extLst>
          </p:cNvPr>
          <p:cNvSpPr txBox="1"/>
          <p:nvPr/>
        </p:nvSpPr>
        <p:spPr>
          <a:xfrm>
            <a:off x="5610677" y="2291217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Сумма займа,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C9EA32-02FA-4507-9519-17F5E8444958}"/>
              </a:ext>
            </a:extLst>
          </p:cNvPr>
          <p:cNvSpPr txBox="1"/>
          <p:nvPr/>
        </p:nvSpPr>
        <p:spPr>
          <a:xfrm>
            <a:off x="8003213" y="2299858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Процентная ставка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5F17D4-21FE-4B16-A5E9-5E89FF1368AC}"/>
              </a:ext>
            </a:extLst>
          </p:cNvPr>
          <p:cNvSpPr txBox="1"/>
          <p:nvPr/>
        </p:nvSpPr>
        <p:spPr>
          <a:xfrm>
            <a:off x="10395749" y="2385297"/>
            <a:ext cx="124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 займа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E87FD1-9FE6-4B10-B2E0-CB635EAD74C2}"/>
              </a:ext>
            </a:extLst>
          </p:cNvPr>
          <p:cNvSpPr/>
          <p:nvPr/>
        </p:nvSpPr>
        <p:spPr>
          <a:xfrm>
            <a:off x="1322768" y="3641465"/>
            <a:ext cx="10422382" cy="4132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3ECBD4-5206-4CBF-9919-68354C3487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F3087A0-C299-4E9D-AFB5-44108E9811DC}"/>
              </a:ext>
            </a:extLst>
          </p:cNvPr>
          <p:cNvSpPr/>
          <p:nvPr/>
        </p:nvSpPr>
        <p:spPr>
          <a:xfrm>
            <a:off x="1322768" y="2821561"/>
            <a:ext cx="10422384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EC49749-FFE3-416E-882F-500C1AF69E44}"/>
              </a:ext>
            </a:extLst>
          </p:cNvPr>
          <p:cNvSpPr/>
          <p:nvPr/>
        </p:nvSpPr>
        <p:spPr>
          <a:xfrm>
            <a:off x="1322767" y="4068710"/>
            <a:ext cx="10422384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44D4250-C311-4D93-95CD-C1A139F6A42F}"/>
              </a:ext>
            </a:extLst>
          </p:cNvPr>
          <p:cNvSpPr/>
          <p:nvPr/>
        </p:nvSpPr>
        <p:spPr>
          <a:xfrm>
            <a:off x="1322766" y="4876349"/>
            <a:ext cx="10422384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ECD4D94-A7B0-4270-8EA4-098D58279633}"/>
              </a:ext>
            </a:extLst>
          </p:cNvPr>
          <p:cNvSpPr txBox="1"/>
          <p:nvPr/>
        </p:nvSpPr>
        <p:spPr>
          <a:xfrm>
            <a:off x="1816959" y="2869838"/>
            <a:ext cx="29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Автокомпоненты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1C48DAF-1D13-44C2-8D36-449CD42EB0D2}"/>
              </a:ext>
            </a:extLst>
          </p:cNvPr>
          <p:cNvSpPr txBox="1"/>
          <p:nvPr/>
        </p:nvSpPr>
        <p:spPr>
          <a:xfrm>
            <a:off x="1824339" y="3694194"/>
            <a:ext cx="344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Маркировка товаров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35F546-D4F7-4294-B4F1-4FC8260EB124}"/>
              </a:ext>
            </a:extLst>
          </p:cNvPr>
          <p:cNvSpPr txBox="1"/>
          <p:nvPr/>
        </p:nvSpPr>
        <p:spPr>
          <a:xfrm>
            <a:off x="1835442" y="4106693"/>
            <a:ext cx="411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Приоритетные проекты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B6E6BB0-4AA7-46E3-8B62-49E23218ED4A}"/>
              </a:ext>
            </a:extLst>
          </p:cNvPr>
          <p:cNvSpPr txBox="1"/>
          <p:nvPr/>
        </p:nvSpPr>
        <p:spPr>
          <a:xfrm>
            <a:off x="1835442" y="4910766"/>
            <a:ext cx="411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Противоэпидемические меры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38A9AF6-2581-4800-AD39-FD1AFCB6E075}"/>
              </a:ext>
            </a:extLst>
          </p:cNvPr>
          <p:cNvSpPr/>
          <p:nvPr/>
        </p:nvSpPr>
        <p:spPr>
          <a:xfrm>
            <a:off x="1322770" y="3223857"/>
            <a:ext cx="10422382" cy="4132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F9C0B18-196B-484C-B4DD-09C4B67B8D2E}"/>
              </a:ext>
            </a:extLst>
          </p:cNvPr>
          <p:cNvSpPr txBox="1"/>
          <p:nvPr/>
        </p:nvSpPr>
        <p:spPr>
          <a:xfrm>
            <a:off x="1814000" y="3262069"/>
            <a:ext cx="3361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Станкостроение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E0A92EB-A587-4EE6-A6A4-53AFDE0D606A}"/>
              </a:ext>
            </a:extLst>
          </p:cNvPr>
          <p:cNvSpPr txBox="1"/>
          <p:nvPr/>
        </p:nvSpPr>
        <p:spPr>
          <a:xfrm>
            <a:off x="5529697" y="2817787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50 - 1000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B5A9B55-E23E-4455-B299-30E55E43B2F8}"/>
              </a:ext>
            </a:extLst>
          </p:cNvPr>
          <p:cNvSpPr txBox="1"/>
          <p:nvPr/>
        </p:nvSpPr>
        <p:spPr>
          <a:xfrm>
            <a:off x="5457553" y="321667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50 - 500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EA7B2F1-2E20-4E24-9594-C6F2DFD7ECC6}"/>
              </a:ext>
            </a:extLst>
          </p:cNvPr>
          <p:cNvSpPr txBox="1"/>
          <p:nvPr/>
        </p:nvSpPr>
        <p:spPr>
          <a:xfrm>
            <a:off x="5441844" y="4025671"/>
            <a:ext cx="130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500 - 2000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242F1AA-FF30-4F55-9990-D62BFCFCD0EB}"/>
              </a:ext>
            </a:extLst>
          </p:cNvPr>
          <p:cNvSpPr txBox="1"/>
          <p:nvPr/>
        </p:nvSpPr>
        <p:spPr>
          <a:xfrm>
            <a:off x="5477356" y="4882875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10 - 500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B905062-3081-4B4C-85CA-1124DD70A608}"/>
              </a:ext>
            </a:extLst>
          </p:cNvPr>
          <p:cNvSpPr txBox="1"/>
          <p:nvPr/>
        </p:nvSpPr>
        <p:spPr>
          <a:xfrm>
            <a:off x="5454424" y="3617433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5 - 50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79B791A-2CBD-43E0-86FF-4E9F1E44BFC4}"/>
              </a:ext>
            </a:extLst>
          </p:cNvPr>
          <p:cNvSpPr txBox="1"/>
          <p:nvPr/>
        </p:nvSpPr>
        <p:spPr>
          <a:xfrm>
            <a:off x="7201975" y="2818106"/>
            <a:ext cx="182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EA8600-6921-4E35-A063-457090936D77}"/>
              </a:ext>
            </a:extLst>
          </p:cNvPr>
          <p:cNvSpPr txBox="1"/>
          <p:nvPr/>
        </p:nvSpPr>
        <p:spPr>
          <a:xfrm>
            <a:off x="7200900" y="3167390"/>
            <a:ext cx="89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 первые 3 года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EE34EE5-375D-4213-A2D3-9689855159BC}"/>
              </a:ext>
            </a:extLst>
          </p:cNvPr>
          <p:cNvSpPr txBox="1"/>
          <p:nvPr/>
        </p:nvSpPr>
        <p:spPr>
          <a:xfrm>
            <a:off x="7215527" y="3648027"/>
            <a:ext cx="89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7155166-7488-47D4-88D9-7D9119333593}"/>
              </a:ext>
            </a:extLst>
          </p:cNvPr>
          <p:cNvSpPr txBox="1"/>
          <p:nvPr/>
        </p:nvSpPr>
        <p:spPr>
          <a:xfrm>
            <a:off x="7215527" y="3998971"/>
            <a:ext cx="18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при высококлассном обеспечении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E9ECE36-C05E-4C62-B56B-5C281393EF6E}"/>
              </a:ext>
            </a:extLst>
          </p:cNvPr>
          <p:cNvSpPr txBox="1"/>
          <p:nvPr/>
        </p:nvSpPr>
        <p:spPr>
          <a:xfrm>
            <a:off x="7235505" y="4873300"/>
            <a:ext cx="89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2699C1B-46FD-4C34-98D6-5AFE2F6F0F45}"/>
              </a:ext>
            </a:extLst>
          </p:cNvPr>
          <p:cNvSpPr txBox="1"/>
          <p:nvPr/>
        </p:nvSpPr>
        <p:spPr>
          <a:xfrm>
            <a:off x="1708950" y="5342259"/>
            <a:ext cx="9423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rgbClr val="092332"/>
                </a:solidFill>
                <a:effectLst/>
              </a:rPr>
              <a:t>* Ставки могут быть снижены при закупке отечественного оборудования, а также при использовании банковской гарантии, гарантии от ВЭБ.РФ, Корпорации МСП и РГО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F3EBCF9-2585-4FB5-BAD3-1C52499D002F}"/>
              </a:ext>
            </a:extLst>
          </p:cNvPr>
          <p:cNvSpPr txBox="1"/>
          <p:nvPr/>
        </p:nvSpPr>
        <p:spPr>
          <a:xfrm>
            <a:off x="9029314" y="3154347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оставшийся срок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7549F7E-34B7-4B31-A754-4023B6A24C29}"/>
              </a:ext>
            </a:extLst>
          </p:cNvPr>
          <p:cNvSpPr txBox="1"/>
          <p:nvPr/>
        </p:nvSpPr>
        <p:spPr>
          <a:xfrm>
            <a:off x="8997469" y="3995587"/>
            <a:ext cx="135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при другом обеспечении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4146C69-09DA-42B7-B7FE-A6B1A87F2C29}"/>
              </a:ext>
            </a:extLst>
          </p:cNvPr>
          <p:cNvSpPr txBox="1"/>
          <p:nvPr/>
        </p:nvSpPr>
        <p:spPr>
          <a:xfrm>
            <a:off x="10351325" y="281141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413BD3D-C8DE-4F8F-8E04-43A03C7C7C22}"/>
              </a:ext>
            </a:extLst>
          </p:cNvPr>
          <p:cNvSpPr txBox="1"/>
          <p:nvPr/>
        </p:nvSpPr>
        <p:spPr>
          <a:xfrm>
            <a:off x="10362795" y="3228229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7 лет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10ACE02-5336-4F60-A4CD-E2333E3D56F8}"/>
              </a:ext>
            </a:extLst>
          </p:cNvPr>
          <p:cNvSpPr txBox="1"/>
          <p:nvPr/>
        </p:nvSpPr>
        <p:spPr>
          <a:xfrm>
            <a:off x="10362794" y="4043427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7 лет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6D78D0A-7BD2-4E53-BABD-D4D47AE4DFF7}"/>
              </a:ext>
            </a:extLst>
          </p:cNvPr>
          <p:cNvSpPr txBox="1"/>
          <p:nvPr/>
        </p:nvSpPr>
        <p:spPr>
          <a:xfrm>
            <a:off x="10422382" y="363672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2 года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6318363-E2A7-4398-933C-471B41A38783}"/>
              </a:ext>
            </a:extLst>
          </p:cNvPr>
          <p:cNvSpPr txBox="1"/>
          <p:nvPr/>
        </p:nvSpPr>
        <p:spPr>
          <a:xfrm>
            <a:off x="10422382" y="4882875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2 года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0C0C33A6-A0F2-43C4-903D-ADF07E24AF17}"/>
              </a:ext>
            </a:extLst>
          </p:cNvPr>
          <p:cNvSpPr/>
          <p:nvPr/>
        </p:nvSpPr>
        <p:spPr>
          <a:xfrm>
            <a:off x="1322767" y="4475586"/>
            <a:ext cx="10422383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F4BB03A-6635-4413-9647-8B3CC8BE047C}"/>
              </a:ext>
            </a:extLst>
          </p:cNvPr>
          <p:cNvSpPr txBox="1"/>
          <p:nvPr/>
        </p:nvSpPr>
        <p:spPr>
          <a:xfrm>
            <a:off x="1849511" y="4522240"/>
            <a:ext cx="3627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Экологические проекты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609DB98-AAB0-45FF-9E2F-EF40A7B99793}"/>
              </a:ext>
            </a:extLst>
          </p:cNvPr>
          <p:cNvSpPr txBox="1"/>
          <p:nvPr/>
        </p:nvSpPr>
        <p:spPr>
          <a:xfrm>
            <a:off x="5542785" y="4438645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50 - 1000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40C95FE-264B-4C4F-9E5A-7F3F97466E79}"/>
              </a:ext>
            </a:extLst>
          </p:cNvPr>
          <p:cNvSpPr txBox="1"/>
          <p:nvPr/>
        </p:nvSpPr>
        <p:spPr>
          <a:xfrm>
            <a:off x="7224405" y="4406021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3%*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ставка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342D588-3DEC-4DCD-B562-8DB01F3D3192}"/>
              </a:ext>
            </a:extLst>
          </p:cNvPr>
          <p:cNvSpPr txBox="1"/>
          <p:nvPr/>
        </p:nvSpPr>
        <p:spPr>
          <a:xfrm>
            <a:off x="10374263" y="4425781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7 лет </a:t>
            </a:r>
          </a:p>
        </p:txBody>
      </p:sp>
    </p:spTree>
    <p:extLst>
      <p:ext uri="{BB962C8B-B14F-4D97-AF65-F5344CB8AC3E}">
        <p14:creationId xmlns:p14="http://schemas.microsoft.com/office/powerpoint/2010/main" val="227967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F82AF-56FD-4713-A02B-16E7A86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70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Меры поддержки промышленных предприятий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4AB89-6F2D-46E1-B7A9-66385E35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0532"/>
            <a:ext cx="10818181" cy="4039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1) Для предприятий, реализующих инвестиционные проекты в Ростовской области </a:t>
            </a:r>
            <a:r>
              <a:rPr lang="en-US" dirty="0">
                <a:hlinkClick r:id="rId2"/>
              </a:rPr>
              <a:t>https://www.donland.ru/activity/1310/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1"/>
                </a:solidFill>
              </a:rPr>
              <a:t>льготы инвесторам по налогам на имущество и прибыль организаций </a:t>
            </a:r>
            <a:r>
              <a:rPr lang="ru-RU" dirty="0"/>
              <a:t>(путем заключения инвестиционного договора, а также путем включения в реестр региональных инвестиционных проектов (РИП));</a:t>
            </a:r>
          </a:p>
          <a:p>
            <a:r>
              <a:rPr lang="ru-RU" dirty="0">
                <a:solidFill>
                  <a:schemeClr val="accent1"/>
                </a:solidFill>
              </a:rPr>
              <a:t>предоставление субсидий на возмещение части затрат по созданию объектов капитального строительства инженерной инфраструктуры</a:t>
            </a:r>
            <a:r>
              <a:rPr lang="ru-RU" dirty="0"/>
              <a:t>, являющихся неотъемлемой частью инвестиционного проекта, и (или) их подключению (технологическому присоединению) к инженерным системам электро-, газо-, тепло-, водоснабжения и водоотведения;</a:t>
            </a:r>
          </a:p>
          <a:p>
            <a:r>
              <a:rPr lang="ru-RU" dirty="0">
                <a:solidFill>
                  <a:schemeClr val="accent1"/>
                </a:solidFill>
              </a:rPr>
              <a:t>предоставление субсидий на возмещение части затрат на уплату процентов по кредитам,</a:t>
            </a:r>
            <a:r>
              <a:rPr lang="ru-RU" dirty="0"/>
              <a:t> полученным на реализацию инвестиционных проектов;</a:t>
            </a:r>
          </a:p>
          <a:p>
            <a:r>
              <a:rPr lang="ru-RU" dirty="0">
                <a:solidFill>
                  <a:schemeClr val="accent1"/>
                </a:solidFill>
              </a:rPr>
              <a:t>заключение специального инвестиционного контракта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AC0D1E-902E-4AF2-BBA6-CCA0DC1316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2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F82AF-56FD-4713-A02B-16E7A86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70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Меры поддержки промышленных предприятий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4AB89-6F2D-46E1-B7A9-66385E35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0532"/>
            <a:ext cx="11004613" cy="4039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2) Участие в Национальном проекте «Повышение производительности труда»:</a:t>
            </a:r>
          </a:p>
          <a:p>
            <a:r>
              <a:rPr lang="ru-RU" dirty="0">
                <a:solidFill>
                  <a:schemeClr val="accent1"/>
                </a:solidFill>
              </a:rPr>
              <a:t>участие в проекте бесплатное; </a:t>
            </a:r>
          </a:p>
          <a:p>
            <a:r>
              <a:rPr lang="ru-RU" dirty="0">
                <a:solidFill>
                  <a:schemeClr val="accent1"/>
                </a:solidFill>
              </a:rPr>
              <a:t>возможность получить инвестиционный налоговый вычет;</a:t>
            </a:r>
          </a:p>
          <a:p>
            <a:r>
              <a:rPr lang="ru-RU" dirty="0">
                <a:solidFill>
                  <a:schemeClr val="accent1"/>
                </a:solidFill>
              </a:rPr>
              <a:t>возможность получить льготные займы от ФРП РФ и РФРП РО.</a:t>
            </a:r>
          </a:p>
          <a:p>
            <a:pPr marL="0" indent="0">
              <a:buNone/>
            </a:pPr>
            <a:r>
              <a:rPr lang="ru-RU" dirty="0"/>
              <a:t>3) Льготы для индустриальных и технопарков – федеральный и региональный уровень.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AC0D1E-902E-4AF2-BBA6-CCA0DC1316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60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F82AF-56FD-4713-A02B-16E7A86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70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Где найти информацию?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4AB89-6F2D-46E1-B7A9-66385E35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0532"/>
            <a:ext cx="11084512" cy="38028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На сайте Минпромторга РФ </a:t>
            </a:r>
            <a:r>
              <a:rPr lang="en-US" dirty="0">
                <a:hlinkClick r:id="rId2"/>
              </a:rPr>
              <a:t>https://minpromtorg.gov.ru/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На сайте ГИСП </a:t>
            </a:r>
            <a:r>
              <a:rPr lang="en-US" dirty="0">
                <a:hlinkClick r:id="rId3"/>
              </a:rPr>
              <a:t>https://gisp.gov.ru/gisplk/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На сайте Ростовской области </a:t>
            </a:r>
            <a:r>
              <a:rPr lang="en-US" dirty="0">
                <a:hlinkClick r:id="rId4"/>
              </a:rPr>
              <a:t>https://www.donland.ru/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На сайте РФРП РО </a:t>
            </a:r>
            <a:r>
              <a:rPr lang="en-US" dirty="0">
                <a:hlinkClick r:id="rId5"/>
              </a:rPr>
              <a:t>https://frp61.ru/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	телеграмм канал </a:t>
            </a:r>
            <a:r>
              <a:rPr lang="en-US" dirty="0">
                <a:hlinkClick r:id="rId6"/>
              </a:rPr>
              <a:t>https://t.me/rfrp61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Для предприятий МСП – сайт РРАПП </a:t>
            </a:r>
            <a:r>
              <a:rPr lang="en-US" dirty="0">
                <a:hlinkClick r:id="rId7"/>
              </a:rPr>
              <a:t>http://www.rrapp.ru/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AC0D1E-902E-4AF2-BBA6-CCA0DC1316E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1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6E68C-04C9-46E8-B06D-19B45292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Куда можно обратиться?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888A0-5EAC-4D50-9C14-E307DA192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Контактная информация: 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344022, г. Ростов-на-Дону, Кировский проспект, 40А, офис 510-512 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Телефон +7 863 200 10 51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Моб. Телефон +7 928 279 12 23 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e-</a:t>
            </a:r>
            <a:r>
              <a:rPr lang="ru-RU" sz="1800" dirty="0" err="1">
                <a:solidFill>
                  <a:srgbClr val="4472C4"/>
                </a:solidFill>
                <a:latin typeface="Arial" panose="020B0604020202020204" pitchFamily="34" charset="0"/>
              </a:rPr>
              <a:t>mail</a:t>
            </a: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: </a:t>
            </a:r>
            <a:r>
              <a:rPr lang="ru-RU" sz="1800" dirty="0">
                <a:solidFill>
                  <a:srgbClr val="00B0F0"/>
                </a:solidFill>
                <a:latin typeface="CIDF2"/>
                <a:hlinkClick r:id="rId2"/>
              </a:rPr>
              <a:t>info@frp61.ru</a:t>
            </a:r>
            <a:endParaRPr lang="ru-RU" sz="1800" dirty="0">
              <a:solidFill>
                <a:srgbClr val="00B0F0"/>
              </a:solidFill>
              <a:latin typeface="CIDF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4472C4"/>
                </a:solidFill>
                <a:latin typeface="Arial" panose="020B0604020202020204" pitchFamily="34" charset="0"/>
              </a:rPr>
              <a:t>c</a:t>
            </a:r>
            <a:r>
              <a:rPr lang="ru-RU" sz="1800" dirty="0" err="1">
                <a:solidFill>
                  <a:srgbClr val="4472C4"/>
                </a:solidFill>
                <a:latin typeface="Arial" panose="020B0604020202020204" pitchFamily="34" charset="0"/>
              </a:rPr>
              <a:t>айт</a:t>
            </a:r>
            <a:r>
              <a:rPr lang="ru-RU" sz="1800" dirty="0">
                <a:solidFill>
                  <a:srgbClr val="4472C4"/>
                </a:solidFill>
                <a:latin typeface="Arial" panose="020B0604020202020204" pitchFamily="34" charset="0"/>
              </a:rPr>
              <a:t>: </a:t>
            </a:r>
            <a:r>
              <a:rPr lang="en-US" sz="1800" u="sng" dirty="0">
                <a:solidFill>
                  <a:srgbClr val="4472C4"/>
                </a:solidFill>
                <a:latin typeface="Arial" panose="020B0604020202020204" pitchFamily="34" charset="0"/>
              </a:rPr>
              <a:t>www.frp61.ru</a:t>
            </a:r>
            <a:endParaRPr lang="ru-RU" u="sng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164D17-4AA3-4B6A-A90D-63CE921973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3" y="412810"/>
            <a:ext cx="33528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3722B4-8B91-4451-B37C-84E7CF19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7" y="2573781"/>
            <a:ext cx="5065959" cy="38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ED58F7-E4DB-4600-9C30-9D9F0EEC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Краткая информация о Фонде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5A66F4-555B-4681-9EAE-C325316E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22016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Некоммерческая организация «Региональный фонд развития промышленности Ростовской области»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РФРП РО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) является государственным региональным институтом поддержки и развития промышленности в Ростовской области. </a:t>
            </a: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Фонд создан Правительством Ростовской области в декабре 2017 года.</a:t>
            </a:r>
            <a:endParaRPr lang="ru-RU" sz="2000" b="0" i="0" u="none" strike="noStrike" dirty="0">
              <a:solidFill>
                <a:srgbClr val="737F85"/>
              </a:solidFill>
              <a:effectLst/>
            </a:endParaRPr>
          </a:p>
          <a:p>
            <a:pPr algn="just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Основная задача Фонда — предоставление займов промышленным предприятиям Ростовской области на льготных условиях для развития их действующих и перспективных проектов.</a:t>
            </a:r>
            <a:endParaRPr lang="ru-RU" sz="2000" b="1" i="0" u="none" strike="noStrike" dirty="0">
              <a:solidFill>
                <a:srgbClr val="737F85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254D87-1B31-486B-AEDC-63434AEF0C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33" y="395569"/>
            <a:ext cx="33528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995370-0814-466F-B59B-8E25733F43BB}"/>
              </a:ext>
            </a:extLst>
          </p:cNvPr>
          <p:cNvSpPr txBox="1"/>
          <p:nvPr/>
        </p:nvSpPr>
        <p:spPr>
          <a:xfrm>
            <a:off x="1162975" y="3595451"/>
            <a:ext cx="101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Результаты деятельности РФРП РО 2018 – март 2022 гг.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DA12FE1-C531-4315-BCA8-5CD818801749}"/>
              </a:ext>
            </a:extLst>
          </p:cNvPr>
          <p:cNvSpPr/>
          <p:nvPr/>
        </p:nvSpPr>
        <p:spPr>
          <a:xfrm>
            <a:off x="3187091" y="4057095"/>
            <a:ext cx="1251751" cy="11185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58 займов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00B252F-58A1-4B4D-B859-F782A4C2E99E}"/>
              </a:ext>
            </a:extLst>
          </p:cNvPr>
          <p:cNvSpPr/>
          <p:nvPr/>
        </p:nvSpPr>
        <p:spPr>
          <a:xfrm>
            <a:off x="5196396" y="4057095"/>
            <a:ext cx="1251751" cy="11185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1 015 млн. рублей</a:t>
            </a:r>
          </a:p>
        </p:txBody>
      </p:sp>
      <p:graphicFrame>
        <p:nvGraphicFramePr>
          <p:cNvPr id="8" name="Объект 8">
            <a:extLst>
              <a:ext uri="{FF2B5EF4-FFF2-40B4-BE49-F238E27FC236}">
                <a16:creationId xmlns:a16="http://schemas.microsoft.com/office/drawing/2014/main" xmlns="" id="{C3A1A334-3FD1-40D1-9B44-ADCED48BC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35741"/>
              </p:ext>
            </p:extLst>
          </p:nvPr>
        </p:nvGraphicFramePr>
        <p:xfrm>
          <a:off x="6873506" y="3858930"/>
          <a:ext cx="4356746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97109-0B38-40F7-B59D-4C031EAA1C4D}"/>
              </a:ext>
            </a:extLst>
          </p:cNvPr>
          <p:cNvSpPr txBox="1"/>
          <p:nvPr/>
        </p:nvSpPr>
        <p:spPr>
          <a:xfrm>
            <a:off x="1077898" y="4225241"/>
            <a:ext cx="163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Региональные займы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B8346F-BC61-4225-B27C-D334EFB21CFD}"/>
              </a:ext>
            </a:extLst>
          </p:cNvPr>
          <p:cNvSpPr txBox="1"/>
          <p:nvPr/>
        </p:nvSpPr>
        <p:spPr>
          <a:xfrm>
            <a:off x="1077898" y="5375429"/>
            <a:ext cx="163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Совместные займы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A398F46-1E0A-4CB6-98E1-94B7D8B1D307}"/>
              </a:ext>
            </a:extLst>
          </p:cNvPr>
          <p:cNvSpPr/>
          <p:nvPr/>
        </p:nvSpPr>
        <p:spPr>
          <a:xfrm>
            <a:off x="3187090" y="5341030"/>
            <a:ext cx="1251751" cy="11185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 </a:t>
            </a:r>
          </a:p>
          <a:p>
            <a:pPr algn="ctr"/>
            <a:r>
              <a:rPr lang="ru-RU" sz="2000" b="1" dirty="0"/>
              <a:t>заем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9B09C8B-DE9E-4AF4-AAE4-4D9F979207F1}"/>
              </a:ext>
            </a:extLst>
          </p:cNvPr>
          <p:cNvSpPr/>
          <p:nvPr/>
        </p:nvSpPr>
        <p:spPr>
          <a:xfrm>
            <a:off x="5196395" y="5341029"/>
            <a:ext cx="1251751" cy="11185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30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2931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6036B-1F33-44EE-858E-FE7C4DD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68" y="365125"/>
            <a:ext cx="7744808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Виды поддержки предприятий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7A4695-4E74-4678-BB1E-2883F6C9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3999" cy="435133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Региональные займы (от 5 до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20 млн. руб.)</a:t>
            </a:r>
          </a:p>
          <a:p>
            <a:r>
              <a:rPr lang="ru-RU" dirty="0">
                <a:solidFill>
                  <a:srgbClr val="002060"/>
                </a:solidFill>
              </a:rPr>
              <a:t>Совместные займы ФРП РФ и РФРП РО (от 20 до 100 млн. руб.)</a:t>
            </a:r>
          </a:p>
          <a:p>
            <a:r>
              <a:rPr lang="ru-RU" dirty="0">
                <a:solidFill>
                  <a:srgbClr val="002060"/>
                </a:solidFill>
              </a:rPr>
              <a:t>Федеральные займы (от 5 млн. до 2,0  млрд. руб.)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5BF9463-74EA-4F42-BE86-7A709886A6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296073" cy="42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E5A61E-54C2-4F85-A3AF-53F776D611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33" y="395569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57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A675-AC6C-4D10-B9FB-F606D23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3" y="1094007"/>
            <a:ext cx="1042238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Программа «Снижение издержек»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/>
              <a:t>Цель программы – обеспечение заёмными денежными средствами для более эффективного осуществления деятельности за счёт снижения процентных расходов (издержек) промышленных предприятий по сравнению с коммерческими инструментами заёмного финансирования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528B6-B837-4961-A27A-1200EC384CD5}"/>
              </a:ext>
            </a:extLst>
          </p:cNvPr>
          <p:cNvSpPr/>
          <p:nvPr/>
        </p:nvSpPr>
        <p:spPr>
          <a:xfrm>
            <a:off x="1305013" y="2442321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58D1-A0D5-4E94-9A6A-5CA1A1AE882A}"/>
              </a:ext>
            </a:extLst>
          </p:cNvPr>
          <p:cNvSpPr txBox="1"/>
          <p:nvPr/>
        </p:nvSpPr>
        <p:spPr>
          <a:xfrm>
            <a:off x="5663941" y="2432774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Сумма займа,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C9EA32-02FA-4507-9519-17F5E8444958}"/>
              </a:ext>
            </a:extLst>
          </p:cNvPr>
          <p:cNvSpPr txBox="1"/>
          <p:nvPr/>
        </p:nvSpPr>
        <p:spPr>
          <a:xfrm>
            <a:off x="7408417" y="2468729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Процентная ставка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5F17D4-21FE-4B16-A5E9-5E89FF1368AC}"/>
              </a:ext>
            </a:extLst>
          </p:cNvPr>
          <p:cNvSpPr txBox="1"/>
          <p:nvPr/>
        </p:nvSpPr>
        <p:spPr>
          <a:xfrm>
            <a:off x="9818707" y="2540495"/>
            <a:ext cx="124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 займа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5684062-C584-4A49-B12C-9C93C621F04F}"/>
              </a:ext>
            </a:extLst>
          </p:cNvPr>
          <p:cNvSpPr/>
          <p:nvPr/>
        </p:nvSpPr>
        <p:spPr>
          <a:xfrm>
            <a:off x="1305013" y="2974071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6C4A54-EDED-49BF-99F0-A29198FA0474}"/>
              </a:ext>
            </a:extLst>
          </p:cNvPr>
          <p:cNvSpPr txBox="1"/>
          <p:nvPr/>
        </p:nvSpPr>
        <p:spPr>
          <a:xfrm>
            <a:off x="1784412" y="2974071"/>
            <a:ext cx="383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Приобретение оборотных активов и пополнение оборотных средств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9F2687-5910-43C2-9F9B-0D73970F7E27}"/>
              </a:ext>
            </a:extLst>
          </p:cNvPr>
          <p:cNvSpPr txBox="1"/>
          <p:nvPr/>
        </p:nvSpPr>
        <p:spPr>
          <a:xfrm>
            <a:off x="5656552" y="302846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5 - 20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46530B-9EB5-4460-BA30-A4DDDF6FF430}"/>
              </a:ext>
            </a:extLst>
          </p:cNvPr>
          <p:cNvSpPr txBox="1"/>
          <p:nvPr/>
        </p:nvSpPr>
        <p:spPr>
          <a:xfrm>
            <a:off x="7238257" y="3053349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698EBA-9C06-48B0-91B4-39C6BB4E8661}"/>
              </a:ext>
            </a:extLst>
          </p:cNvPr>
          <p:cNvSpPr txBox="1"/>
          <p:nvPr/>
        </p:nvSpPr>
        <p:spPr>
          <a:xfrm>
            <a:off x="9780228" y="302846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 2-х лет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835CBD8-B8A3-467A-BFCC-6E02DE614A89}"/>
              </a:ext>
            </a:extLst>
          </p:cNvPr>
          <p:cNvSpPr/>
          <p:nvPr/>
        </p:nvSpPr>
        <p:spPr>
          <a:xfrm>
            <a:off x="1305013" y="3516295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A1086C-CF70-4368-887E-B1538024CB20}"/>
              </a:ext>
            </a:extLst>
          </p:cNvPr>
          <p:cNvSpPr txBox="1"/>
          <p:nvPr/>
        </p:nvSpPr>
        <p:spPr>
          <a:xfrm>
            <a:off x="1791810" y="3501024"/>
            <a:ext cx="387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приобретение основных средств, производственного оборудования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94B999-B51A-4D57-A646-A0FFC717D2A9}"/>
              </a:ext>
            </a:extLst>
          </p:cNvPr>
          <p:cNvSpPr txBox="1"/>
          <p:nvPr/>
        </p:nvSpPr>
        <p:spPr>
          <a:xfrm>
            <a:off x="5656552" y="3577258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5 - 20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8EF19B-99C6-4559-A9F3-672B73CDF4A5}"/>
              </a:ext>
            </a:extLst>
          </p:cNvPr>
          <p:cNvSpPr txBox="1"/>
          <p:nvPr/>
        </p:nvSpPr>
        <p:spPr>
          <a:xfrm>
            <a:off x="7238257" y="3585223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9B8C57-5E9E-4B4D-B882-308F662C13F8}"/>
              </a:ext>
            </a:extLst>
          </p:cNvPr>
          <p:cNvSpPr txBox="1"/>
          <p:nvPr/>
        </p:nvSpPr>
        <p:spPr>
          <a:xfrm>
            <a:off x="9746560" y="3576486"/>
            <a:ext cx="137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 5-ти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321228-E67A-4B16-A3C0-6646DD0AE1C9}"/>
              </a:ext>
            </a:extLst>
          </p:cNvPr>
          <p:cNvSpPr/>
          <p:nvPr/>
        </p:nvSpPr>
        <p:spPr>
          <a:xfrm>
            <a:off x="1305013" y="4655295"/>
            <a:ext cx="10422384" cy="67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39F4FB-527C-4A4E-BA2C-D1B3229CE579}"/>
              </a:ext>
            </a:extLst>
          </p:cNvPr>
          <p:cNvSpPr txBox="1"/>
          <p:nvPr/>
        </p:nvSpPr>
        <p:spPr>
          <a:xfrm>
            <a:off x="1831755" y="4625363"/>
            <a:ext cx="411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Для участников программы «Производительность труда» на приобретение основных средств, производственного оборудования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DA6401-E560-4825-8FF2-2A624E43A3B5}"/>
              </a:ext>
            </a:extLst>
          </p:cNvPr>
          <p:cNvSpPr txBox="1"/>
          <p:nvPr/>
        </p:nvSpPr>
        <p:spPr>
          <a:xfrm>
            <a:off x="5712772" y="479464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D9A0A5-FC7D-4FAE-A6D8-C00402C0082C}"/>
              </a:ext>
            </a:extLst>
          </p:cNvPr>
          <p:cNvSpPr txBox="1"/>
          <p:nvPr/>
        </p:nvSpPr>
        <p:spPr>
          <a:xfrm>
            <a:off x="7247134" y="4803635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3D87DE-A24A-49BB-AEB9-5511DC0EAFE1}"/>
              </a:ext>
            </a:extLst>
          </p:cNvPr>
          <p:cNvSpPr txBox="1"/>
          <p:nvPr/>
        </p:nvSpPr>
        <p:spPr>
          <a:xfrm>
            <a:off x="9780228" y="4796439"/>
            <a:ext cx="140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5-ти лет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3ECBD4-5206-4CBF-9919-68354C3487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90ECEA2-3BD9-4402-B924-A380E74456DE}"/>
              </a:ext>
            </a:extLst>
          </p:cNvPr>
          <p:cNvSpPr/>
          <p:nvPr/>
        </p:nvSpPr>
        <p:spPr>
          <a:xfrm>
            <a:off x="1305013" y="4050210"/>
            <a:ext cx="10422383" cy="612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01BD5E9-3193-493F-A9F7-BC83B325706D}"/>
              </a:ext>
            </a:extLst>
          </p:cNvPr>
          <p:cNvSpPr txBox="1"/>
          <p:nvPr/>
        </p:nvSpPr>
        <p:spPr>
          <a:xfrm>
            <a:off x="1800691" y="3977333"/>
            <a:ext cx="3802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Для предприятий ОПК на приобретение основных средств, производственного оборудования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198958-1BF6-44B4-971C-984F03660D68}"/>
              </a:ext>
            </a:extLst>
          </p:cNvPr>
          <p:cNvSpPr txBox="1"/>
          <p:nvPr/>
        </p:nvSpPr>
        <p:spPr>
          <a:xfrm>
            <a:off x="5672085" y="413238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58530B4-6A6A-4DF5-9F8D-60F508EB459E}"/>
              </a:ext>
            </a:extLst>
          </p:cNvPr>
          <p:cNvSpPr txBox="1"/>
          <p:nvPr/>
        </p:nvSpPr>
        <p:spPr>
          <a:xfrm>
            <a:off x="7247134" y="4181637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00F2FD-C4A8-4C6B-8782-C63D141B2E47}"/>
              </a:ext>
            </a:extLst>
          </p:cNvPr>
          <p:cNvSpPr txBox="1"/>
          <p:nvPr/>
        </p:nvSpPr>
        <p:spPr>
          <a:xfrm>
            <a:off x="9786142" y="4152698"/>
            <a:ext cx="139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5-ти лет</a:t>
            </a:r>
          </a:p>
        </p:txBody>
      </p:sp>
    </p:spTree>
    <p:extLst>
      <p:ext uri="{BB962C8B-B14F-4D97-AF65-F5344CB8AC3E}">
        <p14:creationId xmlns:p14="http://schemas.microsoft.com/office/powerpoint/2010/main" val="356823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A675-AC6C-4D10-B9FB-F606D23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2" y="959269"/>
            <a:ext cx="10422384" cy="178047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Программа «Комплектующие изделия»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/>
              <a:t>Цель программы – заемное финансирование проектов, направленных на организацию и/или модернизацию производства комплектующих изделий, применяемых в составе промышленной продукции, перечисленной в приложении к постановлению Правительства Российской Федерации «О критериях отнесения промышленной продукции к промышленной продукции, не имеющей аналогов, произведенных в Российской Федерации» от 17 июля 2015 г. № 719.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528B6-B837-4961-A27A-1200EC384CD5}"/>
              </a:ext>
            </a:extLst>
          </p:cNvPr>
          <p:cNvSpPr/>
          <p:nvPr/>
        </p:nvSpPr>
        <p:spPr>
          <a:xfrm>
            <a:off x="1305012" y="2759375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58D1-A0D5-4E94-9A6A-5CA1A1AE882A}"/>
              </a:ext>
            </a:extLst>
          </p:cNvPr>
          <p:cNvSpPr txBox="1"/>
          <p:nvPr/>
        </p:nvSpPr>
        <p:spPr>
          <a:xfrm>
            <a:off x="5656553" y="2740739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Сумма займа,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C9EA32-02FA-4507-9519-17F5E8444958}"/>
              </a:ext>
            </a:extLst>
          </p:cNvPr>
          <p:cNvSpPr txBox="1"/>
          <p:nvPr/>
        </p:nvSpPr>
        <p:spPr>
          <a:xfrm>
            <a:off x="7368205" y="2761360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Процентная ставка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5F17D4-21FE-4B16-A5E9-5E89FF1368AC}"/>
              </a:ext>
            </a:extLst>
          </p:cNvPr>
          <p:cNvSpPr txBox="1"/>
          <p:nvPr/>
        </p:nvSpPr>
        <p:spPr>
          <a:xfrm>
            <a:off x="9907480" y="2848460"/>
            <a:ext cx="124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 займа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5684062-C584-4A49-B12C-9C93C621F04F}"/>
              </a:ext>
            </a:extLst>
          </p:cNvPr>
          <p:cNvSpPr/>
          <p:nvPr/>
        </p:nvSpPr>
        <p:spPr>
          <a:xfrm>
            <a:off x="1305012" y="3285759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6C4A54-EDED-49BF-99F0-A29198FA0474}"/>
              </a:ext>
            </a:extLst>
          </p:cNvPr>
          <p:cNvSpPr txBox="1"/>
          <p:nvPr/>
        </p:nvSpPr>
        <p:spPr>
          <a:xfrm>
            <a:off x="1482572" y="3284177"/>
            <a:ext cx="383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Приобретение оборотных активов и пополнение оборотных средств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9F2687-5910-43C2-9F9B-0D73970F7E27}"/>
              </a:ext>
            </a:extLst>
          </p:cNvPr>
          <p:cNvSpPr txBox="1"/>
          <p:nvPr/>
        </p:nvSpPr>
        <p:spPr>
          <a:xfrm>
            <a:off x="5656553" y="335883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10 - 20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46530B-9EB5-4460-BA30-A4DDDF6FF430}"/>
              </a:ext>
            </a:extLst>
          </p:cNvPr>
          <p:cNvSpPr txBox="1"/>
          <p:nvPr/>
        </p:nvSpPr>
        <p:spPr>
          <a:xfrm>
            <a:off x="7238257" y="334573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698EBA-9C06-48B0-91B4-39C6BB4E8661}"/>
              </a:ext>
            </a:extLst>
          </p:cNvPr>
          <p:cNvSpPr txBox="1"/>
          <p:nvPr/>
        </p:nvSpPr>
        <p:spPr>
          <a:xfrm>
            <a:off x="9777273" y="335309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 2-х лет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835CBD8-B8A3-467A-BFCC-6E02DE614A89}"/>
              </a:ext>
            </a:extLst>
          </p:cNvPr>
          <p:cNvSpPr/>
          <p:nvPr/>
        </p:nvSpPr>
        <p:spPr>
          <a:xfrm>
            <a:off x="1305012" y="3830575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A1086C-CF70-4368-887E-B1538024CB20}"/>
              </a:ext>
            </a:extLst>
          </p:cNvPr>
          <p:cNvSpPr txBox="1"/>
          <p:nvPr/>
        </p:nvSpPr>
        <p:spPr>
          <a:xfrm>
            <a:off x="1482572" y="3830575"/>
            <a:ext cx="387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приобретение основных средств, производственного оборудования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94B999-B51A-4D57-A646-A0FFC717D2A9}"/>
              </a:ext>
            </a:extLst>
          </p:cNvPr>
          <p:cNvSpPr txBox="1"/>
          <p:nvPr/>
        </p:nvSpPr>
        <p:spPr>
          <a:xfrm>
            <a:off x="5656553" y="389076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10 - 20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8EF19B-99C6-4559-A9F3-672B73CDF4A5}"/>
              </a:ext>
            </a:extLst>
          </p:cNvPr>
          <p:cNvSpPr txBox="1"/>
          <p:nvPr/>
        </p:nvSpPr>
        <p:spPr>
          <a:xfrm>
            <a:off x="7238257" y="3892130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9B8C57-5E9E-4B4D-B882-308F662C13F8}"/>
              </a:ext>
            </a:extLst>
          </p:cNvPr>
          <p:cNvSpPr txBox="1"/>
          <p:nvPr/>
        </p:nvSpPr>
        <p:spPr>
          <a:xfrm>
            <a:off x="9777273" y="3892130"/>
            <a:ext cx="137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 3-х лет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3ECBD4-5206-4CBF-9919-68354C3487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6BE00-F608-430A-8BA2-A92CBC2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3633" cy="1325563"/>
          </a:xfrm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Порядок получения займа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9162E8-94EE-4F91-A927-91869B07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603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Выбрать программу финансирования – телефон для консультаций </a:t>
            </a:r>
            <a:r>
              <a:rPr lang="ru-RU" dirty="0">
                <a:solidFill>
                  <a:srgbClr val="C00000"/>
                </a:solidFill>
              </a:rPr>
              <a:t>+7 863 200 10 51,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либо ознакомиться с условиями программы на сайте </a:t>
            </a:r>
            <a:r>
              <a:rPr lang="en-US" dirty="0">
                <a:hlinkClick r:id="rId2"/>
              </a:rPr>
              <a:t>www.frp61.ru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Согласовать условия предоставления обеспечения с банком и Гарантийным фондом РО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Подать заявку с пакетом документов (раздел 4 Стандарта)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Подписать договор займа, банковской гарантии и поручительства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Получить средства на расчетный счёт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206297-F54A-4759-AC14-D0FCB832F9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6E10B8-7E18-4273-9086-2E0812936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068" y="4304933"/>
            <a:ext cx="2831949" cy="25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F82AF-56FD-4713-A02B-16E7A868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Преимущества региональных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займов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4AB89-6F2D-46E1-B7A9-66385E35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Пониженная процентная ставка – 1 - 5% годовых;</a:t>
            </a:r>
          </a:p>
          <a:p>
            <a:r>
              <a:rPr lang="ru-RU" dirty="0"/>
              <a:t>Ставка не меняется на протяжении срока действия договора займа;</a:t>
            </a:r>
          </a:p>
          <a:p>
            <a:r>
              <a:rPr lang="ru-RU" dirty="0"/>
              <a:t>Возможность пользоваться заемными средствами на протяжении всего срока действия договора;</a:t>
            </a:r>
          </a:p>
          <a:p>
            <a:r>
              <a:rPr lang="ru-RU" dirty="0"/>
              <a:t>Простота подачи документов;</a:t>
            </a:r>
          </a:p>
          <a:p>
            <a:r>
              <a:rPr lang="ru-RU" dirty="0"/>
              <a:t>Реально ли получить заем? </a:t>
            </a:r>
          </a:p>
          <a:p>
            <a:pPr marL="0" indent="0">
              <a:buNone/>
            </a:pPr>
            <a:r>
              <a:rPr lang="ru-RU" dirty="0"/>
              <a:t>	- Да!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AC0D1E-902E-4AF2-BBA6-CCA0DC1316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8AEDF3-E38A-4AFB-8D36-D43F03F7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39" y="3643307"/>
            <a:ext cx="4145873" cy="28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A675-AC6C-4D10-B9FB-F606D23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4" y="829273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Совместные займы с РФРП РО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528B6-B837-4961-A27A-1200EC384CD5}"/>
              </a:ext>
            </a:extLst>
          </p:cNvPr>
          <p:cNvSpPr/>
          <p:nvPr/>
        </p:nvSpPr>
        <p:spPr>
          <a:xfrm>
            <a:off x="1305019" y="1944203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58D1-A0D5-4E94-9A6A-5CA1A1AE882A}"/>
              </a:ext>
            </a:extLst>
          </p:cNvPr>
          <p:cNvSpPr txBox="1"/>
          <p:nvPr/>
        </p:nvSpPr>
        <p:spPr>
          <a:xfrm>
            <a:off x="5619564" y="1970833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Сумма займа,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C9EA32-02FA-4507-9519-17F5E8444958}"/>
              </a:ext>
            </a:extLst>
          </p:cNvPr>
          <p:cNvSpPr txBox="1"/>
          <p:nvPr/>
        </p:nvSpPr>
        <p:spPr>
          <a:xfrm>
            <a:off x="7838731" y="1970838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Процентная ставка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5F17D4-21FE-4B16-A5E9-5E89FF1368AC}"/>
              </a:ext>
            </a:extLst>
          </p:cNvPr>
          <p:cNvSpPr txBox="1"/>
          <p:nvPr/>
        </p:nvSpPr>
        <p:spPr>
          <a:xfrm>
            <a:off x="9898600" y="2046020"/>
            <a:ext cx="124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 займа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5684062-C584-4A49-B12C-9C93C621F04F}"/>
              </a:ext>
            </a:extLst>
          </p:cNvPr>
          <p:cNvSpPr/>
          <p:nvPr/>
        </p:nvSpPr>
        <p:spPr>
          <a:xfrm>
            <a:off x="1305019" y="2485744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6C4A54-EDED-49BF-99F0-A29198FA0474}"/>
              </a:ext>
            </a:extLst>
          </p:cNvPr>
          <p:cNvSpPr txBox="1"/>
          <p:nvPr/>
        </p:nvSpPr>
        <p:spPr>
          <a:xfrm>
            <a:off x="1784412" y="2611272"/>
            <a:ext cx="383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Проекты развития с РФРП РО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9F2687-5910-43C2-9F9B-0D73970F7E27}"/>
              </a:ext>
            </a:extLst>
          </p:cNvPr>
          <p:cNvSpPr txBox="1"/>
          <p:nvPr/>
        </p:nvSpPr>
        <p:spPr>
          <a:xfrm>
            <a:off x="5656553" y="2546766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20 - 100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46530B-9EB5-4460-BA30-A4DDDF6FF430}"/>
              </a:ext>
            </a:extLst>
          </p:cNvPr>
          <p:cNvSpPr txBox="1"/>
          <p:nvPr/>
        </p:nvSpPr>
        <p:spPr>
          <a:xfrm>
            <a:off x="7238258" y="2530128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3%*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ставка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698EBA-9C06-48B0-91B4-39C6BB4E8661}"/>
              </a:ext>
            </a:extLst>
          </p:cNvPr>
          <p:cNvSpPr txBox="1"/>
          <p:nvPr/>
        </p:nvSpPr>
        <p:spPr>
          <a:xfrm>
            <a:off x="9777273" y="252901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835CBD8-B8A3-467A-BFCC-6E02DE614A89}"/>
              </a:ext>
            </a:extLst>
          </p:cNvPr>
          <p:cNvSpPr/>
          <p:nvPr/>
        </p:nvSpPr>
        <p:spPr>
          <a:xfrm>
            <a:off x="1305018" y="3035037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A1086C-CF70-4368-887E-B1538024CB20}"/>
              </a:ext>
            </a:extLst>
          </p:cNvPr>
          <p:cNvSpPr txBox="1"/>
          <p:nvPr/>
        </p:nvSpPr>
        <p:spPr>
          <a:xfrm>
            <a:off x="1784412" y="3143745"/>
            <a:ext cx="387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Комплектующие изделия с РФРП РО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94B999-B51A-4D57-A646-A0FFC717D2A9}"/>
              </a:ext>
            </a:extLst>
          </p:cNvPr>
          <p:cNvSpPr txBox="1"/>
          <p:nvPr/>
        </p:nvSpPr>
        <p:spPr>
          <a:xfrm>
            <a:off x="5656553" y="3079427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20 - 100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8EF19B-99C6-4559-A9F3-672B73CDF4A5}"/>
              </a:ext>
            </a:extLst>
          </p:cNvPr>
          <p:cNvSpPr txBox="1"/>
          <p:nvPr/>
        </p:nvSpPr>
        <p:spPr>
          <a:xfrm>
            <a:off x="7238257" y="3061668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первые 3 года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797E9FD-20A8-4756-9DB8-CB2ECB729DD9}"/>
              </a:ext>
            </a:extLst>
          </p:cNvPr>
          <p:cNvSpPr/>
          <p:nvPr/>
        </p:nvSpPr>
        <p:spPr>
          <a:xfrm>
            <a:off x="1309459" y="3584311"/>
            <a:ext cx="10422384" cy="501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0E8CDA-33CE-4980-AF51-DC44B04E9AEA}"/>
              </a:ext>
            </a:extLst>
          </p:cNvPr>
          <p:cNvSpPr txBox="1"/>
          <p:nvPr/>
        </p:nvSpPr>
        <p:spPr>
          <a:xfrm>
            <a:off x="1784412" y="3674606"/>
            <a:ext cx="411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Производительность труда с РФРП РО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BC7ED-F1EA-47B3-BF0C-5BF6C3816E19}"/>
              </a:ext>
            </a:extLst>
          </p:cNvPr>
          <p:cNvSpPr txBox="1"/>
          <p:nvPr/>
        </p:nvSpPr>
        <p:spPr>
          <a:xfrm>
            <a:off x="7238257" y="365285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3ECBD4-5206-4CBF-9919-68354C3487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90ECEA2-3BD9-4402-B924-A380E74456DE}"/>
              </a:ext>
            </a:extLst>
          </p:cNvPr>
          <p:cNvSpPr/>
          <p:nvPr/>
        </p:nvSpPr>
        <p:spPr>
          <a:xfrm>
            <a:off x="1305014" y="4112222"/>
            <a:ext cx="10422383" cy="5012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3C9ADB-EA37-4FED-A6C1-8E40A5D86DEE}"/>
              </a:ext>
            </a:extLst>
          </p:cNvPr>
          <p:cNvSpPr txBox="1"/>
          <p:nvPr/>
        </p:nvSpPr>
        <p:spPr>
          <a:xfrm>
            <a:off x="5655062" y="364991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20 - 100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01BD5E9-3193-493F-A9F7-BC83B325706D}"/>
              </a:ext>
            </a:extLst>
          </p:cNvPr>
          <p:cNvSpPr txBox="1"/>
          <p:nvPr/>
        </p:nvSpPr>
        <p:spPr>
          <a:xfrm>
            <a:off x="1781443" y="4214559"/>
            <a:ext cx="380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Проекты Лесной промышленности с РФРП РО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198958-1BF6-44B4-971C-984F03660D68}"/>
              </a:ext>
            </a:extLst>
          </p:cNvPr>
          <p:cNvSpPr txBox="1"/>
          <p:nvPr/>
        </p:nvSpPr>
        <p:spPr>
          <a:xfrm>
            <a:off x="5669865" y="4150169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20 - 100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58530B4-6A6A-4DF5-9F8D-60F508EB459E}"/>
              </a:ext>
            </a:extLst>
          </p:cNvPr>
          <p:cNvSpPr txBox="1"/>
          <p:nvPr/>
        </p:nvSpPr>
        <p:spPr>
          <a:xfrm>
            <a:off x="7243906" y="4117722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3%**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ставка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DD497EF-E7EC-40A5-B0E8-DC88DBE38A29}"/>
              </a:ext>
            </a:extLst>
          </p:cNvPr>
          <p:cNvSpPr txBox="1"/>
          <p:nvPr/>
        </p:nvSpPr>
        <p:spPr>
          <a:xfrm>
            <a:off x="8503325" y="3052796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оставшийся срок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2B9074E-73FE-40B4-9899-B8401009F019}"/>
              </a:ext>
            </a:extLst>
          </p:cNvPr>
          <p:cNvSpPr txBox="1"/>
          <p:nvPr/>
        </p:nvSpPr>
        <p:spPr>
          <a:xfrm>
            <a:off x="9797984" y="309729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5F399AD-6266-42A7-89C8-A6F3775246E3}"/>
              </a:ext>
            </a:extLst>
          </p:cNvPr>
          <p:cNvSpPr txBox="1"/>
          <p:nvPr/>
        </p:nvSpPr>
        <p:spPr>
          <a:xfrm>
            <a:off x="9786150" y="3628156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5486929-C43F-45EB-9570-9A81867D355B}"/>
              </a:ext>
            </a:extLst>
          </p:cNvPr>
          <p:cNvSpPr txBox="1"/>
          <p:nvPr/>
        </p:nvSpPr>
        <p:spPr>
          <a:xfrm>
            <a:off x="9786150" y="415288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≤ 3 года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2AC6082-273D-4585-A1B4-D3E181CD16F9}"/>
              </a:ext>
            </a:extLst>
          </p:cNvPr>
          <p:cNvSpPr txBox="1"/>
          <p:nvPr/>
        </p:nvSpPr>
        <p:spPr>
          <a:xfrm>
            <a:off x="1744211" y="4727181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rgbClr val="092332"/>
                </a:solidFill>
                <a:effectLst/>
              </a:rPr>
              <a:t>* Ставки могут быть снижены при закупке отечественного оборудования, а также при использовании банковской гарантии, гарантии от ВЭБ.РФ, Корпорации МСП и РГО</a:t>
            </a:r>
          </a:p>
          <a:p>
            <a:r>
              <a:rPr lang="ru-RU" sz="1000" dirty="0"/>
              <a:t>** </a:t>
            </a:r>
            <a:r>
              <a:rPr lang="ru-RU" sz="1000" b="0" i="0" dirty="0">
                <a:solidFill>
                  <a:srgbClr val="092332"/>
                </a:solidFill>
                <a:effectLst/>
                <a:latin typeface="Brutal Type"/>
              </a:rPr>
              <a:t>Ставки могут быть снижены при закупке отечественного оборудования, а также при использовании банковской гарантии или гарантии Корпорации МСП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9088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90ECEA2-3BD9-4402-B924-A380E74456DE}"/>
              </a:ext>
            </a:extLst>
          </p:cNvPr>
          <p:cNvSpPr/>
          <p:nvPr/>
        </p:nvSpPr>
        <p:spPr>
          <a:xfrm>
            <a:off x="1293177" y="4245000"/>
            <a:ext cx="10422383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A675-AC6C-4D10-B9FB-F606D23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77" y="114515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Федеральные программы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4528B6-B837-4961-A27A-1200EC384CD5}"/>
              </a:ext>
            </a:extLst>
          </p:cNvPr>
          <p:cNvSpPr/>
          <p:nvPr/>
        </p:nvSpPr>
        <p:spPr>
          <a:xfrm>
            <a:off x="1284299" y="2467761"/>
            <a:ext cx="10422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58D1-A0D5-4E94-9A6A-5CA1A1AE882A}"/>
              </a:ext>
            </a:extLst>
          </p:cNvPr>
          <p:cNvSpPr txBox="1"/>
          <p:nvPr/>
        </p:nvSpPr>
        <p:spPr>
          <a:xfrm>
            <a:off x="5468644" y="2457594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Сумма займа,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C9EA32-02FA-4507-9519-17F5E8444958}"/>
              </a:ext>
            </a:extLst>
          </p:cNvPr>
          <p:cNvSpPr txBox="1"/>
          <p:nvPr/>
        </p:nvSpPr>
        <p:spPr>
          <a:xfrm>
            <a:off x="8007398" y="2467761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Процентная ставка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5F17D4-21FE-4B16-A5E9-5E89FF1368AC}"/>
              </a:ext>
            </a:extLst>
          </p:cNvPr>
          <p:cNvSpPr txBox="1"/>
          <p:nvPr/>
        </p:nvSpPr>
        <p:spPr>
          <a:xfrm>
            <a:off x="10465285" y="2569306"/>
            <a:ext cx="124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 займа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5684062-C584-4A49-B12C-9C93C621F04F}"/>
              </a:ext>
            </a:extLst>
          </p:cNvPr>
          <p:cNvSpPr/>
          <p:nvPr/>
        </p:nvSpPr>
        <p:spPr>
          <a:xfrm>
            <a:off x="1285776" y="3007557"/>
            <a:ext cx="10422384" cy="3889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9F2687-5910-43C2-9F9B-0D73970F7E27}"/>
              </a:ext>
            </a:extLst>
          </p:cNvPr>
          <p:cNvSpPr txBox="1"/>
          <p:nvPr/>
        </p:nvSpPr>
        <p:spPr>
          <a:xfrm>
            <a:off x="5440658" y="300837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50 - 500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46530B-9EB5-4460-BA30-A4DDDF6FF430}"/>
              </a:ext>
            </a:extLst>
          </p:cNvPr>
          <p:cNvSpPr txBox="1"/>
          <p:nvPr/>
        </p:nvSpPr>
        <p:spPr>
          <a:xfrm>
            <a:off x="7282643" y="2929874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3%*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ставка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835CBD8-B8A3-467A-BFCC-6E02DE614A89}"/>
              </a:ext>
            </a:extLst>
          </p:cNvPr>
          <p:cNvSpPr/>
          <p:nvPr/>
        </p:nvSpPr>
        <p:spPr>
          <a:xfrm>
            <a:off x="1293177" y="3406639"/>
            <a:ext cx="1042238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94B999-B51A-4D57-A646-A0FFC717D2A9}"/>
              </a:ext>
            </a:extLst>
          </p:cNvPr>
          <p:cNvSpPr txBox="1"/>
          <p:nvPr/>
        </p:nvSpPr>
        <p:spPr>
          <a:xfrm>
            <a:off x="5448401" y="343201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8EF19B-99C6-4559-A9F3-672B73CDF4A5}"/>
              </a:ext>
            </a:extLst>
          </p:cNvPr>
          <p:cNvSpPr txBox="1"/>
          <p:nvPr/>
        </p:nvSpPr>
        <p:spPr>
          <a:xfrm>
            <a:off x="7320847" y="3319702"/>
            <a:ext cx="89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 первые 3 года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797E9FD-20A8-4756-9DB8-CB2ECB729DD9}"/>
              </a:ext>
            </a:extLst>
          </p:cNvPr>
          <p:cNvSpPr/>
          <p:nvPr/>
        </p:nvSpPr>
        <p:spPr>
          <a:xfrm>
            <a:off x="1294655" y="3816569"/>
            <a:ext cx="10422384" cy="4191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321228-E67A-4B16-A3C0-6646DD0AE1C9}"/>
              </a:ext>
            </a:extLst>
          </p:cNvPr>
          <p:cNvSpPr/>
          <p:nvPr/>
        </p:nvSpPr>
        <p:spPr>
          <a:xfrm>
            <a:off x="1296134" y="4652851"/>
            <a:ext cx="10422384" cy="5728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9391F-4D71-4575-955E-BC83494DB339}"/>
              </a:ext>
            </a:extLst>
          </p:cNvPr>
          <p:cNvSpPr txBox="1"/>
          <p:nvPr/>
        </p:nvSpPr>
        <p:spPr>
          <a:xfrm>
            <a:off x="5453847" y="473923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20 - 500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BC7ED-F1EA-47B3-BF0C-5BF6C3816E19}"/>
              </a:ext>
            </a:extLst>
          </p:cNvPr>
          <p:cNvSpPr txBox="1"/>
          <p:nvPr/>
        </p:nvSpPr>
        <p:spPr>
          <a:xfrm>
            <a:off x="7309021" y="4255688"/>
            <a:ext cx="89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3ECBD4-5206-4CBF-9919-68354C3487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98" y="327406"/>
            <a:ext cx="33528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3C9ADB-EA37-4FED-A6C1-8E40A5D86DEE}"/>
              </a:ext>
            </a:extLst>
          </p:cNvPr>
          <p:cNvSpPr txBox="1"/>
          <p:nvPr/>
        </p:nvSpPr>
        <p:spPr>
          <a:xfrm>
            <a:off x="5453830" y="384413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80 - 750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198958-1BF6-44B4-971C-984F03660D68}"/>
              </a:ext>
            </a:extLst>
          </p:cNvPr>
          <p:cNvSpPr txBox="1"/>
          <p:nvPr/>
        </p:nvSpPr>
        <p:spPr>
          <a:xfrm>
            <a:off x="5453847" y="4275236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50 - 300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B4F5A29-4153-43F5-B92E-45CC24AFFE0E}"/>
              </a:ext>
            </a:extLst>
          </p:cNvPr>
          <p:cNvSpPr txBox="1"/>
          <p:nvPr/>
        </p:nvSpPr>
        <p:spPr>
          <a:xfrm>
            <a:off x="7309021" y="4610682"/>
            <a:ext cx="1396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при российском софте или системном интеграторе</a:t>
            </a:r>
          </a:p>
          <a:p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79EFFBF-42EB-417F-B1DE-5779EAF6870A}"/>
              </a:ext>
            </a:extLst>
          </p:cNvPr>
          <p:cNvSpPr txBox="1"/>
          <p:nvPr/>
        </p:nvSpPr>
        <p:spPr>
          <a:xfrm>
            <a:off x="1802134" y="3055319"/>
            <a:ext cx="321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Проекты развития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3163483-DFE6-48DC-A581-4F5CA5E97B76}"/>
              </a:ext>
            </a:extLst>
          </p:cNvPr>
          <p:cNvSpPr txBox="1"/>
          <p:nvPr/>
        </p:nvSpPr>
        <p:spPr>
          <a:xfrm>
            <a:off x="1814002" y="3471888"/>
            <a:ext cx="321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Комплектующие изделия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48FEA4-47FB-4A4F-AA71-7C763ADAAB33}"/>
              </a:ext>
            </a:extLst>
          </p:cNvPr>
          <p:cNvSpPr txBox="1"/>
          <p:nvPr/>
        </p:nvSpPr>
        <p:spPr>
          <a:xfrm>
            <a:off x="1814002" y="3885278"/>
            <a:ext cx="309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Конверсия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248170-B26D-4F08-A763-413E3B1DB798}"/>
              </a:ext>
            </a:extLst>
          </p:cNvPr>
          <p:cNvSpPr txBox="1"/>
          <p:nvPr/>
        </p:nvSpPr>
        <p:spPr>
          <a:xfrm>
            <a:off x="1784412" y="4280489"/>
            <a:ext cx="368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Производительность труда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F3087A0-C299-4E9D-AFB5-44108E9811DC}"/>
              </a:ext>
            </a:extLst>
          </p:cNvPr>
          <p:cNvSpPr/>
          <p:nvPr/>
        </p:nvSpPr>
        <p:spPr>
          <a:xfrm>
            <a:off x="1293177" y="5236035"/>
            <a:ext cx="10422384" cy="394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7ED0E70-AD29-4661-9E88-ADD30A9635E0}"/>
              </a:ext>
            </a:extLst>
          </p:cNvPr>
          <p:cNvSpPr txBox="1"/>
          <p:nvPr/>
        </p:nvSpPr>
        <p:spPr>
          <a:xfrm>
            <a:off x="1786014" y="4769197"/>
            <a:ext cx="365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Цифровизация промышленности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ECD4D94-A7B0-4270-8EA4-098D58279633}"/>
              </a:ext>
            </a:extLst>
          </p:cNvPr>
          <p:cNvSpPr txBox="1"/>
          <p:nvPr/>
        </p:nvSpPr>
        <p:spPr>
          <a:xfrm>
            <a:off x="1778490" y="5270325"/>
            <a:ext cx="29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Лизинг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E0A92EB-A587-4EE6-A6A4-53AFDE0D606A}"/>
              </a:ext>
            </a:extLst>
          </p:cNvPr>
          <p:cNvSpPr txBox="1"/>
          <p:nvPr/>
        </p:nvSpPr>
        <p:spPr>
          <a:xfrm>
            <a:off x="5468645" y="517799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5 - 500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837C2D9-E8A4-4ED3-B513-E42274508E5E}"/>
              </a:ext>
            </a:extLst>
          </p:cNvPr>
          <p:cNvSpPr txBox="1"/>
          <p:nvPr/>
        </p:nvSpPr>
        <p:spPr>
          <a:xfrm>
            <a:off x="7320848" y="3745134"/>
            <a:ext cx="89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 первые 3 года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79B791A-2CBD-43E0-86FF-4E9F1E44BFC4}"/>
              </a:ext>
            </a:extLst>
          </p:cNvPr>
          <p:cNvSpPr txBox="1"/>
          <p:nvPr/>
        </p:nvSpPr>
        <p:spPr>
          <a:xfrm>
            <a:off x="7282643" y="5159618"/>
            <a:ext cx="18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для обрабатывающих производств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2699C1B-46FD-4C34-98D6-5AFE2F6F0F45}"/>
              </a:ext>
            </a:extLst>
          </p:cNvPr>
          <p:cNvSpPr txBox="1"/>
          <p:nvPr/>
        </p:nvSpPr>
        <p:spPr>
          <a:xfrm>
            <a:off x="1778490" y="5671064"/>
            <a:ext cx="9423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rgbClr val="092332"/>
                </a:solidFill>
                <a:effectLst/>
              </a:rPr>
              <a:t>* Ставки могут быть снижены при закупке отечественного оборудования, а также при использовании банковской гарантии, гарантии от ВЭБ.РФ, Корпорации МСП и РГО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15DC544-C791-492C-9037-93D2A8A98C89}"/>
              </a:ext>
            </a:extLst>
          </p:cNvPr>
          <p:cNvSpPr txBox="1"/>
          <p:nvPr/>
        </p:nvSpPr>
        <p:spPr>
          <a:xfrm>
            <a:off x="9046350" y="3344636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оставшийся срок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15694D6-C6E0-4962-81F4-884498906484}"/>
              </a:ext>
            </a:extLst>
          </p:cNvPr>
          <p:cNvSpPr txBox="1"/>
          <p:nvPr/>
        </p:nvSpPr>
        <p:spPr>
          <a:xfrm>
            <a:off x="9038833" y="3749061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на оставшийся срок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89FA173-016C-4AE4-88A4-FB6897C2D94D}"/>
              </a:ext>
            </a:extLst>
          </p:cNvPr>
          <p:cNvSpPr txBox="1"/>
          <p:nvPr/>
        </p:nvSpPr>
        <p:spPr>
          <a:xfrm>
            <a:off x="9062620" y="4636134"/>
            <a:ext cx="12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ставка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F7A2980-EA3D-47E5-A287-85A74B31171C}"/>
              </a:ext>
            </a:extLst>
          </p:cNvPr>
          <p:cNvSpPr txBox="1"/>
          <p:nvPr/>
        </p:nvSpPr>
        <p:spPr>
          <a:xfrm>
            <a:off x="9047813" y="5150619"/>
            <a:ext cx="167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для других лизинговых проектов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63E0DFC-8908-42B9-9EA8-D4102811B478}"/>
              </a:ext>
            </a:extLst>
          </p:cNvPr>
          <p:cNvSpPr txBox="1"/>
          <p:nvPr/>
        </p:nvSpPr>
        <p:spPr>
          <a:xfrm>
            <a:off x="10472686" y="3014381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AD229A0-8109-447A-B75A-60FA795742B8}"/>
              </a:ext>
            </a:extLst>
          </p:cNvPr>
          <p:cNvSpPr txBox="1"/>
          <p:nvPr/>
        </p:nvSpPr>
        <p:spPr>
          <a:xfrm>
            <a:off x="10465285" y="3415796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0B35BE7-EF47-4CA5-A650-93F0012D1609}"/>
              </a:ext>
            </a:extLst>
          </p:cNvPr>
          <p:cNvSpPr txBox="1"/>
          <p:nvPr/>
        </p:nvSpPr>
        <p:spPr>
          <a:xfrm>
            <a:off x="10496655" y="382419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D14BD0B-AD2F-4BAE-BB8B-7F3403FD9955}"/>
              </a:ext>
            </a:extLst>
          </p:cNvPr>
          <p:cNvSpPr txBox="1"/>
          <p:nvPr/>
        </p:nvSpPr>
        <p:spPr>
          <a:xfrm>
            <a:off x="10465286" y="4224682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8F51B7A-38C8-4D6E-8418-4DD9FE26C86C}"/>
              </a:ext>
            </a:extLst>
          </p:cNvPr>
          <p:cNvSpPr txBox="1"/>
          <p:nvPr/>
        </p:nvSpPr>
        <p:spPr>
          <a:xfrm>
            <a:off x="10484521" y="4739234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4146C69-09DA-42B7-B7FE-A6B1A87F2C29}"/>
              </a:ext>
            </a:extLst>
          </p:cNvPr>
          <p:cNvSpPr txBox="1"/>
          <p:nvPr/>
        </p:nvSpPr>
        <p:spPr>
          <a:xfrm>
            <a:off x="10472686" y="5188848"/>
            <a:ext cx="1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≤ 5 лет </a:t>
            </a:r>
          </a:p>
        </p:txBody>
      </p:sp>
    </p:spTree>
    <p:extLst>
      <p:ext uri="{BB962C8B-B14F-4D97-AF65-F5344CB8AC3E}">
        <p14:creationId xmlns:p14="http://schemas.microsoft.com/office/powerpoint/2010/main" val="3166447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993</Words>
  <Application>Microsoft Office PowerPoint</Application>
  <PresentationFormat>Широкоэкранный</PresentationFormat>
  <Paragraphs>199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Brutal Type</vt:lpstr>
      <vt:lpstr>Calibri</vt:lpstr>
      <vt:lpstr>Calibri Light</vt:lpstr>
      <vt:lpstr>CIDF2</vt:lpstr>
      <vt:lpstr>Тема Office</vt:lpstr>
      <vt:lpstr>Механизмы льготного финансирования развития промышленных производств в Ростовской области</vt:lpstr>
      <vt:lpstr>Краткая информация о Фонде</vt:lpstr>
      <vt:lpstr>Виды поддержки предприятий</vt:lpstr>
      <vt:lpstr>Программа «Снижение издержек»  Цель программы – обеспечение заёмными денежными средствами для более эффективного осуществления деятельности за счёт снижения процентных расходов (издержек) промышленных предприятий по сравнению с коммерческими инструментами заёмного финансирования</vt:lpstr>
      <vt:lpstr>Программа «Комплектующие изделия»  Цель программы – заемное финансирование проектов, направленных на организацию и/или модернизацию производства комплектующих изделий, применяемых в составе промышленной продукции, перечисленной в приложении к постановлению Правительства Российской Федерации «О критериях отнесения промышленной продукции к промышленной продукции, не имеющей аналогов, произведенных в Российской Федерации» от 17 июля 2015 г. № 719.</vt:lpstr>
      <vt:lpstr>Порядок получения займа</vt:lpstr>
      <vt:lpstr>Преимущества региональных  займов</vt:lpstr>
      <vt:lpstr>Совместные займы с РФРП РО</vt:lpstr>
      <vt:lpstr>Федеральные программы</vt:lpstr>
      <vt:lpstr>Федеральные программы</vt:lpstr>
      <vt:lpstr>Меры поддержки промышленных предприятий</vt:lpstr>
      <vt:lpstr>Меры поддержки промышленных предприятий</vt:lpstr>
      <vt:lpstr>Где найти информацию?</vt:lpstr>
      <vt:lpstr>Куда можно обратиться?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предоставления финансовой поддержки субъектам деятельности в сфере промышленности по программе «Снижение издержек»</dc:title>
  <dc:creator>Директор</dc:creator>
  <cp:lastModifiedBy>User</cp:lastModifiedBy>
  <cp:revision>137</cp:revision>
  <cp:lastPrinted>2020-09-08T07:57:24Z</cp:lastPrinted>
  <dcterms:created xsi:type="dcterms:W3CDTF">2020-08-27T08:46:21Z</dcterms:created>
  <dcterms:modified xsi:type="dcterms:W3CDTF">2022-07-13T10:21:49Z</dcterms:modified>
</cp:coreProperties>
</file>