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5" r:id="rId2"/>
    <p:sldId id="281" r:id="rId3"/>
    <p:sldId id="302" r:id="rId4"/>
    <p:sldId id="337" r:id="rId5"/>
    <p:sldId id="284" r:id="rId6"/>
    <p:sldId id="336" r:id="rId7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Финансовое управление администрации УГО" initials="ФуаУ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46"/>
    <a:srgbClr val="0000FF"/>
    <a:srgbClr val="FF3300"/>
    <a:srgbClr val="FF0000"/>
    <a:srgbClr val="FFFF00"/>
    <a:srgbClr val="FF9900"/>
    <a:srgbClr val="FFFE02"/>
    <a:srgbClr val="0083E6"/>
    <a:srgbClr val="1FE144"/>
    <a:srgbClr val="C0CF33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59" autoAdjust="0"/>
  </p:normalViewPr>
  <p:slideViewPr>
    <p:cSldViewPr>
      <p:cViewPr>
        <p:scale>
          <a:sx n="70" d="100"/>
          <a:sy n="70" d="100"/>
        </p:scale>
        <p:origin x="-11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215D\Documents\&#1041;&#1102;&#1076;&#1078;&#1077;&#1090;%202010\&#1044;&#1080;&#1072;&#1075;&#1088;&#1072;&#1084;&#108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3.5752527461845082E-2"/>
          <c:y val="0"/>
          <c:w val="0.55992016622922169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4"/>
            <c:spPr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38100"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35,1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24,7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35,5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dLbl>
              <c:idx val="4"/>
              <c:layout>
                <c:manualLayout>
                  <c:x val="2.6298605035481669E-2"/>
                  <c:y val="5.68221613831133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showPercent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Земельный налог</c:v>
                </c:pt>
                <c:pt idx="2">
                  <c:v>Единый с/х налог</c:v>
                </c:pt>
                <c:pt idx="3">
                  <c:v>Налог на имущество</c:v>
                </c:pt>
                <c:pt idx="4">
                  <c:v>Госпошлина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35.1</c:v>
                </c:pt>
                <c:pt idx="1">
                  <c:v>24.7</c:v>
                </c:pt>
                <c:pt idx="2">
                  <c:v>35.5</c:v>
                </c:pt>
                <c:pt idx="3">
                  <c:v>3.8</c:v>
                </c:pt>
                <c:pt idx="4">
                  <c:v>0.9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691892680081888"/>
          <c:y val="6.1549553100632877E-2"/>
          <c:w val="0.32382181393992759"/>
          <c:h val="0.87690067285128348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5344666004852503E-2"/>
          <c:y val="0.11040268502402339"/>
          <c:w val="0.84370867394662263"/>
          <c:h val="0.82709740070033366"/>
        </c:manualLayout>
      </c:layout>
      <c:pie3DChart>
        <c:varyColors val="1"/>
        <c:ser>
          <c:idx val="0"/>
          <c:order val="0"/>
          <c:tx>
            <c:strRef>
              <c:f>'[Диаграмма.xlsx]Лист4  (2)'!$D$1</c:f>
              <c:strCache>
                <c:ptCount val="1"/>
                <c:pt idx="0">
                  <c:v>2010 год</c:v>
                </c:pt>
              </c:strCache>
            </c:strRef>
          </c:tx>
          <c:explosion val="25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99FF33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0066FF"/>
              </a:solidFill>
            </c:spPr>
          </c:dPt>
          <c:dPt>
            <c:idx val="4"/>
            <c:spPr>
              <a:solidFill>
                <a:srgbClr val="C00000"/>
              </a:solidFill>
            </c:spPr>
          </c:dPt>
          <c:dPt>
            <c:idx val="5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0.17352462629600288"/>
                  <c:y val="5.283388651260980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</a:t>
                    </a:r>
                    <a:r>
                      <a:rPr lang="ru-RU" baseline="0" dirty="0" smtClean="0"/>
                      <a:t> вопросы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54,7%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8.6716955284538294E-2"/>
                  <c:y val="-3.49771900344406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36,3%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2"/>
              <c:layout>
                <c:manualLayout>
                  <c:x val="0.17711338525110201"/>
                  <c:y val="-0.1210716170425510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ЖКХ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4,3%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3"/>
              <c:layout>
                <c:manualLayout>
                  <c:x val="-0.10822151033397766"/>
                  <c:y val="6.042210587712478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политика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0,7%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2.0496266543860799E-2"/>
                  <c:y val="2.5656871458727009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 экономика</a:t>
                    </a:r>
                    <a:r>
                      <a:rPr lang="ru-RU"/>
                      <a:t>
</a:t>
                    </a:r>
                    <a:r>
                      <a:rPr lang="ru-RU" smtClean="0"/>
                      <a:t>3,0%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5"/>
              <c:layout>
                <c:manualLayout>
                  <c:x val="0.14532905842003221"/>
                  <c:y val="-1.257429730029993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
</a:t>
                    </a:r>
                    <a:r>
                      <a:rPr lang="ru-RU" dirty="0" smtClean="0"/>
                      <a:t>1,0%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6"/>
              <c:layout>
                <c:manualLayout>
                  <c:x val="-0.22534728613468777"/>
                  <c:y val="-7.3123616532530841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-0.14826544409221981"/>
                  <c:y val="3.1865582246668342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-0.1379273613525582"/>
                  <c:y val="7.0588445034787922E-2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-0.35762329355786165"/>
                  <c:y val="0.10088258198494418"/>
                </c:manualLayout>
              </c:layout>
              <c:showCatName val="1"/>
              <c:showPercent val="1"/>
            </c:dLbl>
            <c:numFmt formatCode="0.0%" sourceLinked="0"/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'[Диаграмма.xlsx]Лист4  (2)'!$C$2:$C$7</c:f>
              <c:strCache>
                <c:ptCount val="6"/>
                <c:pt idx="0">
                  <c:v>Администрация</c:v>
                </c:pt>
                <c:pt idx="1">
                  <c:v>Управление имущественных отношений</c:v>
                </c:pt>
                <c:pt idx="2">
                  <c:v>Управление образования</c:v>
                </c:pt>
                <c:pt idx="3">
                  <c:v>Управление по работе с территориями</c:v>
                </c:pt>
                <c:pt idx="4">
                  <c:v>Управление культуры</c:v>
                </c:pt>
                <c:pt idx="5">
                  <c:v>Прочие</c:v>
                </c:pt>
              </c:strCache>
            </c:strRef>
          </c:cat>
          <c:val>
            <c:numRef>
              <c:f>'[Диаграмма.xlsx]Лист4  (2)'!$D$2:$D$7</c:f>
              <c:numCache>
                <c:formatCode>General</c:formatCode>
                <c:ptCount val="6"/>
                <c:pt idx="0" formatCode="0.0">
                  <c:v>1165653.8</c:v>
                </c:pt>
                <c:pt idx="1">
                  <c:v>227174</c:v>
                </c:pt>
                <c:pt idx="2">
                  <c:v>1294242.2</c:v>
                </c:pt>
                <c:pt idx="3">
                  <c:v>27340.6</c:v>
                </c:pt>
                <c:pt idx="4">
                  <c:v>184829.4</c:v>
                </c:pt>
                <c:pt idx="5">
                  <c:v>34988.9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CD1587E-A402-463B-A56C-0B9D99CD6406}" type="datetimeFigureOut">
              <a:rPr lang="ru-RU" smtClean="0"/>
              <a:pPr/>
              <a:t>14.06.2018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6C5693F-A147-466F-916F-9DE85AD9C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5693F-A147-466F-916F-9DE85AD9CB9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Верхний колонтитул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>
                <a:latin typeface="Arial" pitchFamily="34" charset="0"/>
              </a:rPr>
              <a:t>Слайд № 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F5723-6FAF-42D9-9511-E939C6B73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AF32B-B72C-4425-B4BA-32C4F705CD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._selivanov_600x400_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45719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Администрация Подгорненского сельского поселения…</a:t>
            </a:r>
            <a:endParaRPr lang="ru-RU" sz="24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846"/>
                </a:solidFill>
              </a:rPr>
              <a:t>Исполнение бюджета Подгорненского поселения за 2017 год</a:t>
            </a:r>
            <a:endParaRPr lang="ru-RU" dirty="0">
              <a:solidFill>
                <a:srgbClr val="00284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28992" cy="86409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параметры исполнения бюджета </a:t>
            </a:r>
            <a:b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Подгорненского сельского поселения за 2017 год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8424" y="0"/>
            <a:ext cx="755576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Слайд 2</a:t>
            </a: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23528" y="980727"/>
          <a:ext cx="8568952" cy="5633327"/>
        </p:xfrm>
        <a:graphic>
          <a:graphicData uri="http://schemas.openxmlformats.org/drawingml/2006/table">
            <a:tbl>
              <a:tblPr/>
              <a:tblGrid>
                <a:gridCol w="2686875"/>
                <a:gridCol w="1726703"/>
                <a:gridCol w="2439853"/>
                <a:gridCol w="1715521"/>
              </a:tblGrid>
              <a:tr h="662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2017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2016  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1 882,9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736,3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108,5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89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в том числе: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- налоговые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1754,7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647,8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106,5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- неналоговые доходы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128,2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88,5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144,9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5942,5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380,0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57,3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140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7960,7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r>
                        <a:rPr lang="ru-RU" sz="2000" b="1" i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105,6</a:t>
                      </a:r>
                      <a:endParaRPr lang="ru-RU" sz="2000" b="1" i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65,8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</a:t>
                      </a:r>
                      <a:r>
                        <a:rPr kumimoji="0" lang="ru-RU" sz="2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kumimoji="0" lang="ru-RU" sz="2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(+)</a:t>
                      </a:r>
                      <a:endParaRPr kumimoji="0" lang="ru-RU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-135,3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+10,7</a:t>
                      </a: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 i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7884368" y="476672"/>
            <a:ext cx="111789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72008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Поступления собственных доходов </a:t>
            </a:r>
            <a:b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2017 году </a:t>
            </a:r>
            <a:endParaRPr 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84368" y="476672"/>
            <a:ext cx="1117898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Номер слайда 5"/>
          <p:cNvSpPr txBox="1">
            <a:spLocks/>
          </p:cNvSpPr>
          <p:nvPr/>
        </p:nvSpPr>
        <p:spPr>
          <a:xfrm>
            <a:off x="8388424" y="0"/>
            <a:ext cx="755576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Слайд 3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8" y="980726"/>
          <a:ext cx="8568952" cy="4968115"/>
        </p:xfrm>
        <a:graphic>
          <a:graphicData uri="http://schemas.openxmlformats.org/drawingml/2006/table">
            <a:tbl>
              <a:tblPr/>
              <a:tblGrid>
                <a:gridCol w="4896544"/>
                <a:gridCol w="1296144"/>
                <a:gridCol w="1224136"/>
                <a:gridCol w="1152128"/>
              </a:tblGrid>
              <a:tr h="414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доходов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1552,0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1668,9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1. Налог на доходы физических лиц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585,7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2. Налог на имущество физических лиц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3. Госпошлина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4. Единый сельскохозяйственный налог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518,4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592,5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5. Земельный налог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396,0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1. Арендная плата за технику</a:t>
                      </a: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2. Прочие доходы от компенсации затрат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3. Возмещение коммунальных расходов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4. Штрафы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5. Прочие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13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1 766,1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1 882,9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103,4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126242" cy="1677438"/>
          </a:xfrm>
        </p:spPr>
        <p:txBody>
          <a:bodyPr/>
          <a:lstStyle/>
          <a:p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налоговых доходов бюджета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Подгорненского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сельского поселения в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437951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808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7504" y="980728"/>
          <a:ext cx="892899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16632"/>
            <a:ext cx="8229600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в разрезе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разделов в 2017 году</a:t>
            </a:r>
            <a:endParaRPr kumimoji="0" lang="ru-RU" sz="2400" b="1" i="0" u="none" strike="noStrike" kern="1200" cap="none" spc="0" normalizeH="0" noProof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Номер слайда 5"/>
          <p:cNvSpPr txBox="1">
            <a:spLocks/>
          </p:cNvSpPr>
          <p:nvPr/>
        </p:nvSpPr>
        <p:spPr>
          <a:xfrm>
            <a:off x="8100392" y="116632"/>
            <a:ext cx="89959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Слайд 5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16632"/>
            <a:ext cx="8928992" cy="6624736"/>
          </a:xfrm>
          <a:prstGeom prst="rect">
            <a:avLst/>
          </a:prstGeom>
          <a:noFill/>
          <a:ln w="38100" cmpd="thickThin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0" y="188640"/>
            <a:ext cx="8928934" cy="476672"/>
          </a:xfrm>
          <a:prstGeom prst="rect">
            <a:avLst/>
          </a:prstGeom>
        </p:spPr>
        <p:txBody>
          <a:bodyPr wrap="none" rtlCol="0" anchor="t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Исполнение бюджета по отраслям в 2017 году</a:t>
            </a:r>
          </a:p>
          <a:p>
            <a:pPr algn="ctr"/>
            <a:endParaRPr lang="ru-RU" sz="1800" b="1" dirty="0">
              <a:solidFill>
                <a:srgbClr val="0066FF"/>
              </a:solidFill>
            </a:endParaRPr>
          </a:p>
        </p:txBody>
      </p:sp>
      <p:sp>
        <p:nvSpPr>
          <p:cNvPr id="5" name="Номер слайда 5"/>
          <p:cNvSpPr txBox="1">
            <a:spLocks/>
          </p:cNvSpPr>
          <p:nvPr/>
        </p:nvSpPr>
        <p:spPr>
          <a:xfrm>
            <a:off x="8244408" y="0"/>
            <a:ext cx="899592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Слайд 6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812360" y="332657"/>
            <a:ext cx="133164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(млн.руб.)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4363" y="857232"/>
          <a:ext cx="8749637" cy="4609055"/>
        </p:xfrm>
        <a:graphic>
          <a:graphicData uri="http://schemas.openxmlformats.org/drawingml/2006/table">
            <a:tbl>
              <a:tblPr/>
              <a:tblGrid>
                <a:gridCol w="4500594"/>
                <a:gridCol w="1307989"/>
                <a:gridCol w="1470527"/>
                <a:gridCol w="1470527"/>
              </a:tblGrid>
              <a:tr h="4140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en-US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4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Испо</a:t>
                      </a:r>
                      <a:endParaRPr lang="ru-RU" sz="20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лнение</a:t>
                      </a:r>
                      <a:endParaRPr lang="ru-RU" sz="20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2000" b="1" i="0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%                           исполнения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4364,8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4357,5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Национальная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оборона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Национальная экономика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287,4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242,6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Жилищно-коммунальное хозяйство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348,4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339,3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931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Образование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5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Культура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и кинематография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2885,8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2885,6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59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Социальная </a:t>
                      </a:r>
                      <a:r>
                        <a:rPr lang="ru-RU" sz="2000" b="1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политика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57,4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2841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 Итого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8022,2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7960,7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60" marR="8260" marT="826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4358</TotalTime>
  <Words>311</Words>
  <Application>Microsoft Office PowerPoint</Application>
  <PresentationFormat>Экран (4:3)</PresentationFormat>
  <Paragraphs>153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Администрация Подгорненского сельского поселения…</vt:lpstr>
      <vt:lpstr>Основные параметры исполнения бюджета  Подгорненского сельского поселения за 2017 год</vt:lpstr>
      <vt:lpstr>Поступления собственных доходов  в 2017 году </vt:lpstr>
      <vt:lpstr>Структура налоговых доходов бюджета Подгорненского сельского поселения в 2017 году </vt:lpstr>
      <vt:lpstr>Слайд 5</vt:lpstr>
      <vt:lpstr>Слайд 6</vt:lpstr>
    </vt:vector>
  </TitlesOfParts>
  <Company>Финансовое управление администрации УГО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Администрация Подгорненского сельского поселения</dc:creator>
  <cp:lastModifiedBy>User</cp:lastModifiedBy>
  <cp:revision>586</cp:revision>
  <dcterms:created xsi:type="dcterms:W3CDTF">2011-04-10T22:26:27Z</dcterms:created>
  <dcterms:modified xsi:type="dcterms:W3CDTF">2018-06-14T06:08:53Z</dcterms:modified>
</cp:coreProperties>
</file>