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8.6765091863517066E-2"/>
          <c:y val="3.0866359269839411E-2"/>
          <c:w val="0.47280098668222126"/>
          <c:h val="0.85969836695527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5"/>
            <c:explosion val="1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40,8%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14,4%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5,2%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12,9%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22,5%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Единый с/х налог</c:v>
                </c:pt>
                <c:pt idx="2">
                  <c:v>Доходы от использования имущества</c:v>
                </c:pt>
                <c:pt idx="3">
                  <c:v>Остальные налоговые доходы</c:v>
                </c:pt>
                <c:pt idx="4">
                  <c:v>Акцизы по подакцизным товарам</c:v>
                </c:pt>
                <c:pt idx="5">
                  <c:v>Налоги на имущество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40.800000000000011</c:v>
                </c:pt>
                <c:pt idx="1">
                  <c:v>14.4</c:v>
                </c:pt>
                <c:pt idx="2">
                  <c:v>5.2</c:v>
                </c:pt>
                <c:pt idx="3">
                  <c:v>4.2</c:v>
                </c:pt>
                <c:pt idx="4">
                  <c:v>12.9</c:v>
                </c:pt>
                <c:pt idx="5">
                  <c:v>22.5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688660445222129"/>
          <c:y val="6.1111856195024107E-2"/>
          <c:w val="0.41385413628851947"/>
          <c:h val="0.8946124835753186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.5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10,4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10,9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5.6</c:v>
                </c:pt>
                <c:pt idx="1">
                  <c:v>5.5</c:v>
                </c:pt>
                <c:pt idx="2">
                  <c:v>4.9000000000000004</c:v>
                </c:pt>
                <c:pt idx="3">
                  <c:v>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81801984"/>
        <c:axId val="81803520"/>
        <c:axId val="0"/>
      </c:bar3DChart>
      <c:catAx>
        <c:axId val="81801984"/>
        <c:scaling>
          <c:orientation val="minMax"/>
        </c:scaling>
        <c:axPos val="b"/>
        <c:numFmt formatCode="General" sourceLinked="1"/>
        <c:tickLblPos val="nextTo"/>
        <c:crossAx val="81803520"/>
        <c:crosses val="autoZero"/>
        <c:auto val="1"/>
        <c:lblAlgn val="ctr"/>
        <c:lblOffset val="100"/>
      </c:catAx>
      <c:valAx>
        <c:axId val="81803520"/>
        <c:scaling>
          <c:orientation val="minMax"/>
          <c:max val="6"/>
          <c:min val="0"/>
        </c:scaling>
        <c:axPos val="l"/>
        <c:majorGridlines/>
        <c:numFmt formatCode="General" sourceLinked="1"/>
        <c:tickLblPos val="nextTo"/>
        <c:crossAx val="81801984"/>
        <c:crosses val="autoZero"/>
        <c:crossBetween val="between"/>
        <c:majorUnit val="1"/>
        <c:minorUnit val="4.0000000000000022E-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74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595FAA-2CAC-4B25-B6CE-1CECA9387E55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1" y="1484784"/>
            <a:ext cx="8280919" cy="281939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Подгорненского сельского поселения Ремонтненского района на 2016 год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Администрация Подгорненского сельского поселения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06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2802137">
            <a:off x="2240752" y="1605053"/>
            <a:ext cx="1296144" cy="468967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1327268">
            <a:off x="1731752" y="3444902"/>
            <a:ext cx="1296144" cy="46896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7549019">
            <a:off x="2948265" y="4999121"/>
            <a:ext cx="1296144" cy="468967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940152" y="3159271"/>
            <a:ext cx="1296144" cy="468967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3815915" y="999188"/>
            <a:ext cx="1296144" cy="46896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15232793">
            <a:off x="4221118" y="5203523"/>
            <a:ext cx="1296144" cy="46896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87824" y="1881743"/>
            <a:ext cx="2952328" cy="28803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 формирования проекта бюджета Подгорненского сельского поселения на 2016 год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4624"/>
            <a:ext cx="2880320" cy="15841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Ростовской области.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089655"/>
            <a:ext cx="2880320" cy="15841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Бюджетное послание президента РФ от 13 июня 2013 года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бюджетной политике в 2014-2016 годах»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5314948"/>
            <a:ext cx="2880320" cy="10782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Муниципальные программы.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2960033"/>
            <a:ext cx="2627784" cy="12719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Ростовской области.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2078466"/>
            <a:ext cx="2880320" cy="25202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администрации Подгорненского сельского поселения на 2016 год.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(Постановление администрации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16.11.2015г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№76).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545123"/>
            <a:ext cx="2880320" cy="215706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Подгорнен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сельского поселения на 2016 год.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(Постановление администрации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04.06.2015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№37).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386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8641627"/>
              </p:ext>
            </p:extLst>
          </p:nvPr>
        </p:nvGraphicFramePr>
        <p:xfrm>
          <a:off x="611560" y="1988840"/>
          <a:ext cx="8229600" cy="4715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46287"/>
                <a:gridCol w="2068513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12116,3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12927,7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1736,3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1979,2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10380,0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10948,5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12105,6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12927,7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29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+10,7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20516"/>
            <a:ext cx="878497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параметры решения Собрания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депутатов Подгорненского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«О бюджете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Подгорненского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Ремонтненского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района на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 год»</a:t>
            </a: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2000" b="1" dirty="0" err="1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0799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12590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12927,7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1125904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12927,7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2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807,0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780928"/>
            <a:ext cx="2880320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Акцизы 255,1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284984"/>
            <a:ext cx="2880320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Единый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/>
              <a:t> налог 286,3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789040"/>
            <a:ext cx="2880320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25,0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5805264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Финансовая помощь от других бюджетов  10948,5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7" y="5301208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Иные доходы 167,8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797152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Государственная пошлина  18,0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506" y="4293096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Земельный налог 420,0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70627" y="2280563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3772,5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70627" y="2780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69,9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0627" y="5816044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70627" y="4801829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1761,4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70627" y="5301208"/>
            <a:ext cx="2858718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политика 48,0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70627" y="3789040"/>
            <a:ext cx="2863317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Дорожный фонд 350,6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0627" y="328498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0,0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70627" y="4296172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6925,3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1160 человек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506" y="271503"/>
            <a:ext cx="813998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Подгорненского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на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50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817006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20189"/>
            <a:ext cx="8208912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2016году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56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8844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754" y="1516337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4624"/>
            <a:ext cx="885698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70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525182"/>
            <a:ext cx="27704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учреждений 1761,4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737955"/>
            <a:ext cx="274538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социальной поддержки отдельных категорий граждан 48,0 тыс.рублей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4" y="5301208"/>
            <a:ext cx="2745383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6925,3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4005064"/>
            <a:ext cx="274538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Дорожный фонд 350,6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248472" cy="12961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культуры: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МКУК  «Подгорненский СДК»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МКУК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Подгорненская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ПБ»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13176"/>
            <a:ext cx="4248472" cy="17281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капитальный ремонт  водопровода.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861048"/>
            <a:ext cx="4245947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на содержание и ремонт автомобильных дорог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924944"/>
            <a:ext cx="424847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государственной пенсии за выслугу лет муниципальным служащим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772816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315449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085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Расходы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на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72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3346501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аппарата управления 3621,9,0 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2931871"/>
            <a:ext cx="3346500" cy="1420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 природного и техногенного характера, гражданская оборона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0,0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805536"/>
            <a:ext cx="334650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Мобилизационная и вневойсковая подготовка 69,9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24" y="5733256"/>
            <a:ext cx="3346500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0,0 тыс.рубле.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5" y="332656"/>
            <a:ext cx="460851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-7 муниципальных служащих;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 технический персонал;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 обслуживающий персонал;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-Расходы на организацию и проведение выборов (106,1 тыс.рублей);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-другие общегосударственные вопросы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6" y="2708920"/>
            <a:ext cx="4608511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-мероприятия по обучению на курсах гражданской обороны;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805536"/>
            <a:ext cx="4608511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7985" y="5733256"/>
            <a:ext cx="4608511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призов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678772" y="1268760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678772" y="3462236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57215" y="5949280"/>
            <a:ext cx="720080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019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176</TotalTime>
  <Words>437</Words>
  <Application>Microsoft Office PowerPoint</Application>
  <PresentationFormat>Экран (4:3)</PresentationFormat>
  <Paragraphs>105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Бюджет Подгорненского сельского поселения Ремонтненского района на 2016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Подгорненского сельского поселения Ремонтненского района на 2016 год</dc:title>
  <dc:creator>Сергей</dc:creator>
  <cp:lastModifiedBy>User</cp:lastModifiedBy>
  <cp:revision>23</cp:revision>
  <dcterms:created xsi:type="dcterms:W3CDTF">2014-05-11T13:45:39Z</dcterms:created>
  <dcterms:modified xsi:type="dcterms:W3CDTF">2017-02-27T05:58:17Z</dcterms:modified>
</cp:coreProperties>
</file>